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3"/>
  </p:notesMasterIdLst>
  <p:sldIdLst>
    <p:sldId id="258" r:id="rId4"/>
    <p:sldId id="303" r:id="rId5"/>
    <p:sldId id="305" r:id="rId6"/>
    <p:sldId id="299" r:id="rId7"/>
    <p:sldId id="302" r:id="rId8"/>
    <p:sldId id="304" r:id="rId9"/>
    <p:sldId id="310" r:id="rId10"/>
    <p:sldId id="261" r:id="rId11"/>
    <p:sldId id="294" r:id="rId12"/>
    <p:sldId id="309" r:id="rId13"/>
    <p:sldId id="267" r:id="rId14"/>
    <p:sldId id="268" r:id="rId15"/>
    <p:sldId id="269" r:id="rId16"/>
    <p:sldId id="282" r:id="rId17"/>
    <p:sldId id="271" r:id="rId18"/>
    <p:sldId id="270" r:id="rId19"/>
    <p:sldId id="272" r:id="rId20"/>
    <p:sldId id="288" r:id="rId21"/>
    <p:sldId id="273" r:id="rId22"/>
    <p:sldId id="289" r:id="rId23"/>
    <p:sldId id="280" r:id="rId24"/>
    <p:sldId id="291" r:id="rId25"/>
    <p:sldId id="274" r:id="rId26"/>
    <p:sldId id="277" r:id="rId27"/>
    <p:sldId id="292" r:id="rId28"/>
    <p:sldId id="312" r:id="rId29"/>
    <p:sldId id="278" r:id="rId30"/>
    <p:sldId id="279" r:id="rId31"/>
    <p:sldId id="313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FED2F2"/>
    <a:srgbClr val="FB1DC1"/>
    <a:srgbClr val="9F03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100A6-3767-4371-BF51-4647A63741A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03DB72BE-CF4D-4DCF-8559-3EFA5D2877AD}">
      <dgm:prSet phldrT="[Texto]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pt-BR" dirty="0" smtClean="0"/>
            <a:t>Atenção Básica </a:t>
          </a:r>
          <a:endParaRPr lang="pt-BR" dirty="0"/>
        </a:p>
      </dgm:t>
    </dgm:pt>
    <dgm:pt modelId="{E389C275-3B8E-4160-ADF1-F8F340A2C278}" type="parTrans" cxnId="{589CDAD0-404F-4DC5-9988-BD9F8BA138F8}">
      <dgm:prSet/>
      <dgm:spPr/>
      <dgm:t>
        <a:bodyPr/>
        <a:lstStyle/>
        <a:p>
          <a:endParaRPr lang="pt-BR"/>
        </a:p>
      </dgm:t>
    </dgm:pt>
    <dgm:pt modelId="{58301A32-F6BB-480A-9AF0-F245E643CDDA}" type="sibTrans" cxnId="{589CDAD0-404F-4DC5-9988-BD9F8BA138F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023BC5FC-E611-4F9E-924C-510DDDC9969A}">
      <dgm:prSet phldrT="[Texto]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pt-BR" dirty="0" smtClean="0"/>
            <a:t>Atenção Primária à Saúde </a:t>
          </a:r>
          <a:endParaRPr lang="pt-BR" dirty="0"/>
        </a:p>
      </dgm:t>
    </dgm:pt>
    <dgm:pt modelId="{3D424958-941B-4526-9708-42FE0B3B4B54}" type="parTrans" cxnId="{9EE7BD1D-9065-46B6-851E-5F4E11F3192C}">
      <dgm:prSet/>
      <dgm:spPr/>
      <dgm:t>
        <a:bodyPr/>
        <a:lstStyle/>
        <a:p>
          <a:endParaRPr lang="pt-BR"/>
        </a:p>
      </dgm:t>
    </dgm:pt>
    <dgm:pt modelId="{B83C2340-EF90-4816-8E1C-21F2B1B7C10D}" type="sibTrans" cxnId="{9EE7BD1D-9065-46B6-851E-5F4E11F3192C}">
      <dgm:prSet/>
      <dgm:spPr/>
      <dgm:t>
        <a:bodyPr/>
        <a:lstStyle/>
        <a:p>
          <a:endParaRPr lang="pt-BR"/>
        </a:p>
      </dgm:t>
    </dgm:pt>
    <dgm:pt modelId="{717C66E7-AFE5-491E-9B71-B8C49A867107}" type="pres">
      <dgm:prSet presAssocID="{218100A6-3767-4371-BF51-4647A63741AF}" presName="linearFlow" presStyleCnt="0">
        <dgm:presLayoutVars>
          <dgm:dir/>
          <dgm:resizeHandles val="exact"/>
        </dgm:presLayoutVars>
      </dgm:prSet>
      <dgm:spPr/>
    </dgm:pt>
    <dgm:pt modelId="{3BFB62A7-06B8-4581-B802-E844CA422C92}" type="pres">
      <dgm:prSet presAssocID="{03DB72BE-CF4D-4DCF-8559-3EFA5D2877A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791E88-4398-40A2-BDB4-B0BEDF76D60F}" type="pres">
      <dgm:prSet presAssocID="{58301A32-F6BB-480A-9AF0-F245E643CDDA}" presName="spacerL" presStyleCnt="0"/>
      <dgm:spPr/>
    </dgm:pt>
    <dgm:pt modelId="{008BBA91-CD57-4B42-9A27-942D487C4553}" type="pres">
      <dgm:prSet presAssocID="{58301A32-F6BB-480A-9AF0-F245E643CDDA}" presName="sibTrans" presStyleLbl="sibTrans2D1" presStyleIdx="0" presStyleCnt="1"/>
      <dgm:spPr/>
      <dgm:t>
        <a:bodyPr/>
        <a:lstStyle/>
        <a:p>
          <a:endParaRPr lang="pt-BR"/>
        </a:p>
      </dgm:t>
    </dgm:pt>
    <dgm:pt modelId="{C4E6A450-A628-4A02-8BF0-2D0ABF2A0CBC}" type="pres">
      <dgm:prSet presAssocID="{58301A32-F6BB-480A-9AF0-F245E643CDDA}" presName="spacerR" presStyleCnt="0"/>
      <dgm:spPr/>
    </dgm:pt>
    <dgm:pt modelId="{1D6A5FD0-6738-401F-A798-348CADE8FCAE}" type="pres">
      <dgm:prSet presAssocID="{023BC5FC-E611-4F9E-924C-510DDDC996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5B184C-F1BC-4A18-8B18-025D1B807628}" type="presOf" srcId="{218100A6-3767-4371-BF51-4647A63741AF}" destId="{717C66E7-AFE5-491E-9B71-B8C49A867107}" srcOrd="0" destOrd="0" presId="urn:microsoft.com/office/officeart/2005/8/layout/equation1"/>
    <dgm:cxn modelId="{7F9CB5C5-74D1-49EE-AA57-31F4C63ACCF2}" type="presOf" srcId="{023BC5FC-E611-4F9E-924C-510DDDC9969A}" destId="{1D6A5FD0-6738-401F-A798-348CADE8FCAE}" srcOrd="0" destOrd="0" presId="urn:microsoft.com/office/officeart/2005/8/layout/equation1"/>
    <dgm:cxn modelId="{55740946-D0AC-4AC4-B2E1-197E3C18C161}" type="presOf" srcId="{58301A32-F6BB-480A-9AF0-F245E643CDDA}" destId="{008BBA91-CD57-4B42-9A27-942D487C4553}" srcOrd="0" destOrd="0" presId="urn:microsoft.com/office/officeart/2005/8/layout/equation1"/>
    <dgm:cxn modelId="{D256441F-D170-4008-9739-4A6862B2084F}" type="presOf" srcId="{03DB72BE-CF4D-4DCF-8559-3EFA5D2877AD}" destId="{3BFB62A7-06B8-4581-B802-E844CA422C92}" srcOrd="0" destOrd="0" presId="urn:microsoft.com/office/officeart/2005/8/layout/equation1"/>
    <dgm:cxn modelId="{9EE7BD1D-9065-46B6-851E-5F4E11F3192C}" srcId="{218100A6-3767-4371-BF51-4647A63741AF}" destId="{023BC5FC-E611-4F9E-924C-510DDDC9969A}" srcOrd="1" destOrd="0" parTransId="{3D424958-941B-4526-9708-42FE0B3B4B54}" sibTransId="{B83C2340-EF90-4816-8E1C-21F2B1B7C10D}"/>
    <dgm:cxn modelId="{589CDAD0-404F-4DC5-9988-BD9F8BA138F8}" srcId="{218100A6-3767-4371-BF51-4647A63741AF}" destId="{03DB72BE-CF4D-4DCF-8559-3EFA5D2877AD}" srcOrd="0" destOrd="0" parTransId="{E389C275-3B8E-4160-ADF1-F8F340A2C278}" sibTransId="{58301A32-F6BB-480A-9AF0-F245E643CDDA}"/>
    <dgm:cxn modelId="{0A621171-ECD9-4546-8D85-0EB3E2CCC461}" type="presParOf" srcId="{717C66E7-AFE5-491E-9B71-B8C49A867107}" destId="{3BFB62A7-06B8-4581-B802-E844CA422C92}" srcOrd="0" destOrd="0" presId="urn:microsoft.com/office/officeart/2005/8/layout/equation1"/>
    <dgm:cxn modelId="{28D8AC14-D490-48A3-BEF2-2A03B4616610}" type="presParOf" srcId="{717C66E7-AFE5-491E-9B71-B8C49A867107}" destId="{87791E88-4398-40A2-BDB4-B0BEDF76D60F}" srcOrd="1" destOrd="0" presId="urn:microsoft.com/office/officeart/2005/8/layout/equation1"/>
    <dgm:cxn modelId="{41F03469-BF8A-4064-9974-B1A45C1D0436}" type="presParOf" srcId="{717C66E7-AFE5-491E-9B71-B8C49A867107}" destId="{008BBA91-CD57-4B42-9A27-942D487C4553}" srcOrd="2" destOrd="0" presId="urn:microsoft.com/office/officeart/2005/8/layout/equation1"/>
    <dgm:cxn modelId="{D77CB163-05FA-48C3-BE93-325E53360EA8}" type="presParOf" srcId="{717C66E7-AFE5-491E-9B71-B8C49A867107}" destId="{C4E6A450-A628-4A02-8BF0-2D0ABF2A0CBC}" srcOrd="3" destOrd="0" presId="urn:microsoft.com/office/officeart/2005/8/layout/equation1"/>
    <dgm:cxn modelId="{9D169F28-BA78-4FBF-9436-F37011FDF410}" type="presParOf" srcId="{717C66E7-AFE5-491E-9B71-B8C49A867107}" destId="{1D6A5FD0-6738-401F-A798-348CADE8FCA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ABB99-936D-43C7-8D50-6732D21D043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23E02A1-AEDD-4863-818B-219DCC06A388}">
      <dgm:prSet phldrT="[Texto]" custT="1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endParaRPr lang="pt-BR" sz="1400" b="1" i="0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UNIVERSALIDADE</a:t>
          </a:r>
          <a:endParaRPr lang="pt-BR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2EAF1-0264-4C31-AEBC-E0124AD85CA9}" type="parTrans" cxnId="{D23DBE34-4112-427A-A50C-44DAB7BF75C3}">
      <dgm:prSet/>
      <dgm:spPr/>
      <dgm:t>
        <a:bodyPr/>
        <a:lstStyle/>
        <a:p>
          <a:endParaRPr lang="pt-BR"/>
        </a:p>
      </dgm:t>
    </dgm:pt>
    <dgm:pt modelId="{ED577D1F-CB97-4BC5-A42D-86116607940F}" type="sibTrans" cxnId="{D23DBE34-4112-427A-A50C-44DAB7BF75C3}">
      <dgm:prSet/>
      <dgm:spPr/>
      <dgm:t>
        <a:bodyPr/>
        <a:lstStyle/>
        <a:p>
          <a:endParaRPr lang="pt-BR"/>
        </a:p>
      </dgm:t>
    </dgm:pt>
    <dgm:pt modelId="{E006660F-4B40-448E-8275-D10F86C551DD}">
      <dgm:prSet phldrT="[Texto]" custT="1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EQUIDADE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72E74-0AED-4252-937B-29F1540EAAE8}" type="parTrans" cxnId="{0C77854B-3556-467F-8D48-20429C51852D}">
      <dgm:prSet/>
      <dgm:spPr/>
      <dgm:t>
        <a:bodyPr/>
        <a:lstStyle/>
        <a:p>
          <a:endParaRPr lang="pt-BR"/>
        </a:p>
      </dgm:t>
    </dgm:pt>
    <dgm:pt modelId="{6A558004-D6CA-44F7-A53B-117B65410967}" type="sibTrans" cxnId="{0C77854B-3556-467F-8D48-20429C51852D}">
      <dgm:prSet/>
      <dgm:spPr/>
      <dgm:t>
        <a:bodyPr/>
        <a:lstStyle/>
        <a:p>
          <a:endParaRPr lang="pt-BR"/>
        </a:p>
      </dgm:t>
    </dgm:pt>
    <dgm:pt modelId="{27B7D7AF-3E1A-442D-B564-086EB983B5BD}">
      <dgm:prSet phldrT="[Texto]" custT="1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INTEGRALIDADE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AE2B9-F674-42E5-B5B3-398BB93DFE6D}" type="parTrans" cxnId="{EF104757-6268-447F-A9EF-EDF27883F32F}">
      <dgm:prSet/>
      <dgm:spPr/>
      <dgm:t>
        <a:bodyPr/>
        <a:lstStyle/>
        <a:p>
          <a:endParaRPr lang="pt-BR"/>
        </a:p>
      </dgm:t>
    </dgm:pt>
    <dgm:pt modelId="{46FE4B7D-6C84-4D54-BBA7-E6539FBA294E}" type="sibTrans" cxnId="{EF104757-6268-447F-A9EF-EDF27883F32F}">
      <dgm:prSet/>
      <dgm:spPr/>
      <dgm:t>
        <a:bodyPr/>
        <a:lstStyle/>
        <a:p>
          <a:endParaRPr lang="pt-BR"/>
        </a:p>
      </dgm:t>
    </dgm:pt>
    <dgm:pt modelId="{EE7CEA33-EFF9-4361-B2BD-3D322868C0B6}" type="pres">
      <dgm:prSet presAssocID="{039ABB99-936D-43C7-8D50-6732D21D0434}" presName="compositeShape" presStyleCnt="0">
        <dgm:presLayoutVars>
          <dgm:chMax val="7"/>
          <dgm:dir/>
          <dgm:resizeHandles val="exact"/>
        </dgm:presLayoutVars>
      </dgm:prSet>
      <dgm:spPr/>
    </dgm:pt>
    <dgm:pt modelId="{D43A22AA-B5BA-42E3-A382-D93F3DE9C099}" type="pres">
      <dgm:prSet presAssocID="{C23E02A1-AEDD-4863-818B-219DCC06A388}" presName="circ1" presStyleLbl="vennNode1" presStyleIdx="0" presStyleCnt="3"/>
      <dgm:spPr/>
      <dgm:t>
        <a:bodyPr/>
        <a:lstStyle/>
        <a:p>
          <a:endParaRPr lang="pt-BR"/>
        </a:p>
      </dgm:t>
    </dgm:pt>
    <dgm:pt modelId="{42DA6195-D406-4C79-8D8D-BCB9CF36C9DD}" type="pres">
      <dgm:prSet presAssocID="{C23E02A1-AEDD-4863-818B-219DCC06A3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93997C-AE7F-416A-A24E-17A11FE72E34}" type="pres">
      <dgm:prSet presAssocID="{E006660F-4B40-448E-8275-D10F86C551DD}" presName="circ2" presStyleLbl="vennNode1" presStyleIdx="1" presStyleCnt="3"/>
      <dgm:spPr/>
      <dgm:t>
        <a:bodyPr/>
        <a:lstStyle/>
        <a:p>
          <a:endParaRPr lang="pt-BR"/>
        </a:p>
      </dgm:t>
    </dgm:pt>
    <dgm:pt modelId="{07263E8B-1A5E-4E76-A339-12D4E5E2F987}" type="pres">
      <dgm:prSet presAssocID="{E006660F-4B40-448E-8275-D10F86C551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8516B6-4298-40F3-A337-A555F9B3E7AA}" type="pres">
      <dgm:prSet presAssocID="{27B7D7AF-3E1A-442D-B564-086EB983B5BD}" presName="circ3" presStyleLbl="vennNode1" presStyleIdx="2" presStyleCnt="3"/>
      <dgm:spPr/>
      <dgm:t>
        <a:bodyPr/>
        <a:lstStyle/>
        <a:p>
          <a:endParaRPr lang="pt-BR"/>
        </a:p>
      </dgm:t>
    </dgm:pt>
    <dgm:pt modelId="{4F0AAC04-5851-4A2B-A300-85221362F6E5}" type="pres">
      <dgm:prSet presAssocID="{27B7D7AF-3E1A-442D-B564-086EB983B5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CD55A4-235D-413A-A7D3-B6048DAE0337}" type="presOf" srcId="{27B7D7AF-3E1A-442D-B564-086EB983B5BD}" destId="{4F0AAC04-5851-4A2B-A300-85221362F6E5}" srcOrd="1" destOrd="0" presId="urn:microsoft.com/office/officeart/2005/8/layout/venn1"/>
    <dgm:cxn modelId="{2115F16C-070B-4824-BAB6-B7B0A22AB248}" type="presOf" srcId="{C23E02A1-AEDD-4863-818B-219DCC06A388}" destId="{D43A22AA-B5BA-42E3-A382-D93F3DE9C099}" srcOrd="0" destOrd="0" presId="urn:microsoft.com/office/officeart/2005/8/layout/venn1"/>
    <dgm:cxn modelId="{01CDB03F-A4F9-455E-89B4-03CC912EC0CC}" type="presOf" srcId="{E006660F-4B40-448E-8275-D10F86C551DD}" destId="{07263E8B-1A5E-4E76-A339-12D4E5E2F987}" srcOrd="1" destOrd="0" presId="urn:microsoft.com/office/officeart/2005/8/layout/venn1"/>
    <dgm:cxn modelId="{0C77854B-3556-467F-8D48-20429C51852D}" srcId="{039ABB99-936D-43C7-8D50-6732D21D0434}" destId="{E006660F-4B40-448E-8275-D10F86C551DD}" srcOrd="1" destOrd="0" parTransId="{5D272E74-0AED-4252-937B-29F1540EAAE8}" sibTransId="{6A558004-D6CA-44F7-A53B-117B65410967}"/>
    <dgm:cxn modelId="{D23DBE34-4112-427A-A50C-44DAB7BF75C3}" srcId="{039ABB99-936D-43C7-8D50-6732D21D0434}" destId="{C23E02A1-AEDD-4863-818B-219DCC06A388}" srcOrd="0" destOrd="0" parTransId="{EC32EAF1-0264-4C31-AEBC-E0124AD85CA9}" sibTransId="{ED577D1F-CB97-4BC5-A42D-86116607940F}"/>
    <dgm:cxn modelId="{8266B3F5-0CBE-443F-852E-7EC35A6BFF94}" type="presOf" srcId="{E006660F-4B40-448E-8275-D10F86C551DD}" destId="{FE93997C-AE7F-416A-A24E-17A11FE72E34}" srcOrd="0" destOrd="0" presId="urn:microsoft.com/office/officeart/2005/8/layout/venn1"/>
    <dgm:cxn modelId="{4804C52D-8331-4F36-9113-E106D7F1E234}" type="presOf" srcId="{27B7D7AF-3E1A-442D-B564-086EB983B5BD}" destId="{4D8516B6-4298-40F3-A337-A555F9B3E7AA}" srcOrd="0" destOrd="0" presId="urn:microsoft.com/office/officeart/2005/8/layout/venn1"/>
    <dgm:cxn modelId="{EF104757-6268-447F-A9EF-EDF27883F32F}" srcId="{039ABB99-936D-43C7-8D50-6732D21D0434}" destId="{27B7D7AF-3E1A-442D-B564-086EB983B5BD}" srcOrd="2" destOrd="0" parTransId="{3C4AE2B9-F674-42E5-B5B3-398BB93DFE6D}" sibTransId="{46FE4B7D-6C84-4D54-BBA7-E6539FBA294E}"/>
    <dgm:cxn modelId="{0FE5A070-AC48-4531-9E86-07D5169C8B27}" type="presOf" srcId="{C23E02A1-AEDD-4863-818B-219DCC06A388}" destId="{42DA6195-D406-4C79-8D8D-BCB9CF36C9DD}" srcOrd="1" destOrd="0" presId="urn:microsoft.com/office/officeart/2005/8/layout/venn1"/>
    <dgm:cxn modelId="{169AE1AD-0249-4036-818C-062C7FF150BB}" type="presOf" srcId="{039ABB99-936D-43C7-8D50-6732D21D0434}" destId="{EE7CEA33-EFF9-4361-B2BD-3D322868C0B6}" srcOrd="0" destOrd="0" presId="urn:microsoft.com/office/officeart/2005/8/layout/venn1"/>
    <dgm:cxn modelId="{1838E40D-7571-4789-A0FC-1B301D228FD5}" type="presParOf" srcId="{EE7CEA33-EFF9-4361-B2BD-3D322868C0B6}" destId="{D43A22AA-B5BA-42E3-A382-D93F3DE9C099}" srcOrd="0" destOrd="0" presId="urn:microsoft.com/office/officeart/2005/8/layout/venn1"/>
    <dgm:cxn modelId="{3703A72B-457C-4616-A8AC-13BA97A23492}" type="presParOf" srcId="{EE7CEA33-EFF9-4361-B2BD-3D322868C0B6}" destId="{42DA6195-D406-4C79-8D8D-BCB9CF36C9DD}" srcOrd="1" destOrd="0" presId="urn:microsoft.com/office/officeart/2005/8/layout/venn1"/>
    <dgm:cxn modelId="{E0AF538E-09EB-41AB-ACCC-F03C342E9280}" type="presParOf" srcId="{EE7CEA33-EFF9-4361-B2BD-3D322868C0B6}" destId="{FE93997C-AE7F-416A-A24E-17A11FE72E34}" srcOrd="2" destOrd="0" presId="urn:microsoft.com/office/officeart/2005/8/layout/venn1"/>
    <dgm:cxn modelId="{1A101823-28C0-404E-A177-5864CE512597}" type="presParOf" srcId="{EE7CEA33-EFF9-4361-B2BD-3D322868C0B6}" destId="{07263E8B-1A5E-4E76-A339-12D4E5E2F987}" srcOrd="3" destOrd="0" presId="urn:microsoft.com/office/officeart/2005/8/layout/venn1"/>
    <dgm:cxn modelId="{14A3A887-C5C4-4A7E-AD44-6BB45F24CE46}" type="presParOf" srcId="{EE7CEA33-EFF9-4361-B2BD-3D322868C0B6}" destId="{4D8516B6-4298-40F3-A337-A555F9B3E7AA}" srcOrd="4" destOrd="0" presId="urn:microsoft.com/office/officeart/2005/8/layout/venn1"/>
    <dgm:cxn modelId="{16077FF9-DECD-4828-89AA-227C652FD785}" type="presParOf" srcId="{EE7CEA33-EFF9-4361-B2BD-3D322868C0B6}" destId="{4F0AAC04-5851-4A2B-A300-85221362F6E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899EF-72B6-4A75-9026-0A8768C1B25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A1EEB13-37CE-42F7-B4DC-B2EAD0DDC26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CAPITAÇÃO PONDERADA</a:t>
          </a:r>
        </a:p>
      </dgm:t>
    </dgm:pt>
    <dgm:pt modelId="{F8138B9D-A5DB-4DD5-AC0C-3316031ACCFE}" type="parTrans" cxnId="{AB2808BF-E525-4ED1-B60B-D392F5BA12F4}">
      <dgm:prSet/>
      <dgm:spPr/>
      <dgm:t>
        <a:bodyPr/>
        <a:lstStyle/>
        <a:p>
          <a:endParaRPr lang="pt-BR"/>
        </a:p>
      </dgm:t>
    </dgm:pt>
    <dgm:pt modelId="{5BE7BC7E-6AC5-4A2D-890C-09ADA6EC3C80}" type="sibTrans" cxnId="{AB2808BF-E525-4ED1-B60B-D392F5BA12F4}">
      <dgm:prSet/>
      <dgm:spPr/>
      <dgm:t>
        <a:bodyPr/>
        <a:lstStyle/>
        <a:p>
          <a:endParaRPr lang="pt-BR"/>
        </a:p>
      </dgm:t>
    </dgm:pt>
    <dgm:pt modelId="{9F3B28C3-7780-47F1-BB34-F3A21D17D197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9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PAGAMENTO POR DESEMPENHO</a:t>
          </a:r>
          <a:endParaRPr lang="pt-BR" sz="900" b="1" dirty="0">
            <a:solidFill>
              <a:schemeClr val="accent5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449511D-9561-4446-8DE0-2FCDE63DB1F0}" type="parTrans" cxnId="{AF8A9984-5E03-4338-B532-8B811F102897}">
      <dgm:prSet/>
      <dgm:spPr/>
      <dgm:t>
        <a:bodyPr/>
        <a:lstStyle/>
        <a:p>
          <a:endParaRPr lang="pt-BR"/>
        </a:p>
      </dgm:t>
    </dgm:pt>
    <dgm:pt modelId="{5A799548-1224-4B15-A17C-AA44D880BC38}" type="sibTrans" cxnId="{AF8A9984-5E03-4338-B532-8B811F102897}">
      <dgm:prSet/>
      <dgm:spPr/>
      <dgm:t>
        <a:bodyPr/>
        <a:lstStyle/>
        <a:p>
          <a:endParaRPr lang="pt-BR"/>
        </a:p>
      </dgm:t>
    </dgm:pt>
    <dgm:pt modelId="{A16665C5-228F-44D7-A0E8-26CB47DD8FAA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pt-BR" sz="9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rPr>
            <a:t>ESTRATÉGIAS E PROGRAMAS </a:t>
          </a:r>
          <a:endParaRPr lang="pt-BR" sz="900" b="1" dirty="0">
            <a:solidFill>
              <a:schemeClr val="accent5">
                <a:lumMod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AB9E571-F61E-48E1-82AB-C7FD68858855}" type="sibTrans" cxnId="{FA81FD5F-B9F3-4476-84D7-D495ECC66511}">
      <dgm:prSet/>
      <dgm:spPr/>
      <dgm:t>
        <a:bodyPr/>
        <a:lstStyle/>
        <a:p>
          <a:endParaRPr lang="pt-BR"/>
        </a:p>
      </dgm:t>
    </dgm:pt>
    <dgm:pt modelId="{D6AF98D5-81F4-4B23-9299-61C50753F2F7}" type="parTrans" cxnId="{FA81FD5F-B9F3-4476-84D7-D495ECC66511}">
      <dgm:prSet/>
      <dgm:spPr/>
      <dgm:t>
        <a:bodyPr/>
        <a:lstStyle/>
        <a:p>
          <a:endParaRPr lang="pt-BR"/>
        </a:p>
      </dgm:t>
    </dgm:pt>
    <dgm:pt modelId="{9DE851BC-CF32-44AF-9F76-90F21E85C10B}">
      <dgm:prSet phldrT="[Texto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PREVINE BRASIL</a:t>
          </a:r>
          <a:endParaRPr lang="pt-B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986-F829-4A56-B1EF-0FA1C2BAE50D}" type="sibTrans" cxnId="{DBA055D9-C969-4823-9AD1-348517E79163}">
      <dgm:prSet/>
      <dgm:spPr/>
      <dgm:t>
        <a:bodyPr/>
        <a:lstStyle/>
        <a:p>
          <a:endParaRPr lang="pt-BR"/>
        </a:p>
      </dgm:t>
    </dgm:pt>
    <dgm:pt modelId="{926CAC2B-5404-46F3-8CEF-30A0A544E3E4}" type="parTrans" cxnId="{DBA055D9-C969-4823-9AD1-348517E79163}">
      <dgm:prSet/>
      <dgm:spPr/>
      <dgm:t>
        <a:bodyPr/>
        <a:lstStyle/>
        <a:p>
          <a:endParaRPr lang="pt-BR"/>
        </a:p>
      </dgm:t>
    </dgm:pt>
    <dgm:pt modelId="{267D68B6-5D76-4E68-85D1-5ADCA07FAD88}" type="pres">
      <dgm:prSet presAssocID="{4B9899EF-72B6-4A75-9026-0A8768C1B2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8B6988-81EB-456B-ADB7-B0DD510B304B}" type="pres">
      <dgm:prSet presAssocID="{9DE851BC-CF32-44AF-9F76-90F21E85C10B}" presName="centerShape" presStyleLbl="node0" presStyleIdx="0" presStyleCnt="1"/>
      <dgm:spPr/>
      <dgm:t>
        <a:bodyPr/>
        <a:lstStyle/>
        <a:p>
          <a:endParaRPr lang="pt-BR"/>
        </a:p>
      </dgm:t>
    </dgm:pt>
    <dgm:pt modelId="{5536A98F-FDA5-4A2D-862A-DE861750EEB4}" type="pres">
      <dgm:prSet presAssocID="{CA1EEB13-37CE-42F7-B4DC-B2EAD0DDC26C}" presName="node" presStyleLbl="node1" presStyleIdx="0" presStyleCnt="3" custScaleX="124748" custScaleY="126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CA593D-6C5F-4076-A06A-2F1F54A7CF4C}" type="pres">
      <dgm:prSet presAssocID="{CA1EEB13-37CE-42F7-B4DC-B2EAD0DDC26C}" presName="dummy" presStyleCnt="0"/>
      <dgm:spPr/>
    </dgm:pt>
    <dgm:pt modelId="{9770E30D-4125-4CD5-BD76-15D285FD3E83}" type="pres">
      <dgm:prSet presAssocID="{5BE7BC7E-6AC5-4A2D-890C-09ADA6EC3C8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91B77169-5315-42F1-970E-308EBB55F253}" type="pres">
      <dgm:prSet presAssocID="{9F3B28C3-7780-47F1-BB34-F3A21D17D197}" presName="node" presStyleLbl="node1" presStyleIdx="1" presStyleCnt="3" custScaleX="101100" custScaleY="1086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97684B-D05C-41E9-B21E-20E50994B9AB}" type="pres">
      <dgm:prSet presAssocID="{9F3B28C3-7780-47F1-BB34-F3A21D17D197}" presName="dummy" presStyleCnt="0"/>
      <dgm:spPr/>
    </dgm:pt>
    <dgm:pt modelId="{1937E81F-E8F0-4815-82E4-569347564388}" type="pres">
      <dgm:prSet presAssocID="{5A799548-1224-4B15-A17C-AA44D880BC38}" presName="sibTrans" presStyleLbl="sibTrans2D1" presStyleIdx="1" presStyleCnt="3"/>
      <dgm:spPr/>
      <dgm:t>
        <a:bodyPr/>
        <a:lstStyle/>
        <a:p>
          <a:endParaRPr lang="pt-BR"/>
        </a:p>
      </dgm:t>
    </dgm:pt>
    <dgm:pt modelId="{32604776-D5C3-4DA5-A09A-6A5AE5F18B9B}" type="pres">
      <dgm:prSet presAssocID="{A16665C5-228F-44D7-A0E8-26CB47DD8FAA}" presName="node" presStyleLbl="node1" presStyleIdx="2" presStyleCnt="3" custScaleX="122686" custScaleY="113907" custRadScaleRad="99811" custRadScaleInc="27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46560C-16C5-4982-AC45-77830834CBAE}" type="pres">
      <dgm:prSet presAssocID="{A16665C5-228F-44D7-A0E8-26CB47DD8FAA}" presName="dummy" presStyleCnt="0"/>
      <dgm:spPr/>
    </dgm:pt>
    <dgm:pt modelId="{79F7F58A-4666-4943-ACBA-8537DA537A33}" type="pres">
      <dgm:prSet presAssocID="{DAB9E571-F61E-48E1-82AB-C7FD68858855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792B6D43-E699-4784-ADD7-CE90452A97DE}" type="presOf" srcId="{9F3B28C3-7780-47F1-BB34-F3A21D17D197}" destId="{91B77169-5315-42F1-970E-308EBB55F253}" srcOrd="0" destOrd="0" presId="urn:microsoft.com/office/officeart/2005/8/layout/radial6"/>
    <dgm:cxn modelId="{9C5AB65A-60DE-4108-8B04-A8662C645DB5}" type="presOf" srcId="{4B9899EF-72B6-4A75-9026-0A8768C1B259}" destId="{267D68B6-5D76-4E68-85D1-5ADCA07FAD88}" srcOrd="0" destOrd="0" presId="urn:microsoft.com/office/officeart/2005/8/layout/radial6"/>
    <dgm:cxn modelId="{FA81FD5F-B9F3-4476-84D7-D495ECC66511}" srcId="{9DE851BC-CF32-44AF-9F76-90F21E85C10B}" destId="{A16665C5-228F-44D7-A0E8-26CB47DD8FAA}" srcOrd="2" destOrd="0" parTransId="{D6AF98D5-81F4-4B23-9299-61C50753F2F7}" sibTransId="{DAB9E571-F61E-48E1-82AB-C7FD68858855}"/>
    <dgm:cxn modelId="{AF8A9984-5E03-4338-B532-8B811F102897}" srcId="{9DE851BC-CF32-44AF-9F76-90F21E85C10B}" destId="{9F3B28C3-7780-47F1-BB34-F3A21D17D197}" srcOrd="1" destOrd="0" parTransId="{4449511D-9561-4446-8DE0-2FCDE63DB1F0}" sibTransId="{5A799548-1224-4B15-A17C-AA44D880BC38}"/>
    <dgm:cxn modelId="{8844F332-9B2F-4833-AD7D-C7EBB944D465}" type="presOf" srcId="{9DE851BC-CF32-44AF-9F76-90F21E85C10B}" destId="{CE8B6988-81EB-456B-ADB7-B0DD510B304B}" srcOrd="0" destOrd="0" presId="urn:microsoft.com/office/officeart/2005/8/layout/radial6"/>
    <dgm:cxn modelId="{917A468C-683D-41E0-8F66-1AABFAF2D1DA}" type="presOf" srcId="{A16665C5-228F-44D7-A0E8-26CB47DD8FAA}" destId="{32604776-D5C3-4DA5-A09A-6A5AE5F18B9B}" srcOrd="0" destOrd="0" presId="urn:microsoft.com/office/officeart/2005/8/layout/radial6"/>
    <dgm:cxn modelId="{DBA055D9-C969-4823-9AD1-348517E79163}" srcId="{4B9899EF-72B6-4A75-9026-0A8768C1B259}" destId="{9DE851BC-CF32-44AF-9F76-90F21E85C10B}" srcOrd="0" destOrd="0" parTransId="{926CAC2B-5404-46F3-8CEF-30A0A544E3E4}" sibTransId="{3D7AA986-F829-4A56-B1EF-0FA1C2BAE50D}"/>
    <dgm:cxn modelId="{1224F630-C6C5-4AB7-A98D-7A53A65C7124}" type="presOf" srcId="{CA1EEB13-37CE-42F7-B4DC-B2EAD0DDC26C}" destId="{5536A98F-FDA5-4A2D-862A-DE861750EEB4}" srcOrd="0" destOrd="0" presId="urn:microsoft.com/office/officeart/2005/8/layout/radial6"/>
    <dgm:cxn modelId="{D570AE30-937F-4FC6-8794-7D3CFFE577FE}" type="presOf" srcId="{DAB9E571-F61E-48E1-82AB-C7FD68858855}" destId="{79F7F58A-4666-4943-ACBA-8537DA537A33}" srcOrd="0" destOrd="0" presId="urn:microsoft.com/office/officeart/2005/8/layout/radial6"/>
    <dgm:cxn modelId="{4E148F3D-3160-46B9-BA55-A10764012709}" type="presOf" srcId="{5A799548-1224-4B15-A17C-AA44D880BC38}" destId="{1937E81F-E8F0-4815-82E4-569347564388}" srcOrd="0" destOrd="0" presId="urn:microsoft.com/office/officeart/2005/8/layout/radial6"/>
    <dgm:cxn modelId="{AB2808BF-E525-4ED1-B60B-D392F5BA12F4}" srcId="{9DE851BC-CF32-44AF-9F76-90F21E85C10B}" destId="{CA1EEB13-37CE-42F7-B4DC-B2EAD0DDC26C}" srcOrd="0" destOrd="0" parTransId="{F8138B9D-A5DB-4DD5-AC0C-3316031ACCFE}" sibTransId="{5BE7BC7E-6AC5-4A2D-890C-09ADA6EC3C80}"/>
    <dgm:cxn modelId="{769CB681-C5D2-462F-99CF-AD368F9668B7}" type="presOf" srcId="{5BE7BC7E-6AC5-4A2D-890C-09ADA6EC3C80}" destId="{9770E30D-4125-4CD5-BD76-15D285FD3E83}" srcOrd="0" destOrd="0" presId="urn:microsoft.com/office/officeart/2005/8/layout/radial6"/>
    <dgm:cxn modelId="{86AE6B83-780D-4C32-A3D9-58BA8CBBC3D7}" type="presParOf" srcId="{267D68B6-5D76-4E68-85D1-5ADCA07FAD88}" destId="{CE8B6988-81EB-456B-ADB7-B0DD510B304B}" srcOrd="0" destOrd="0" presId="urn:microsoft.com/office/officeart/2005/8/layout/radial6"/>
    <dgm:cxn modelId="{F34D3347-B64F-49F0-B446-A6D8A89D42BC}" type="presParOf" srcId="{267D68B6-5D76-4E68-85D1-5ADCA07FAD88}" destId="{5536A98F-FDA5-4A2D-862A-DE861750EEB4}" srcOrd="1" destOrd="0" presId="urn:microsoft.com/office/officeart/2005/8/layout/radial6"/>
    <dgm:cxn modelId="{54889B02-61F2-4B42-B316-F912C517C5CB}" type="presParOf" srcId="{267D68B6-5D76-4E68-85D1-5ADCA07FAD88}" destId="{C1CA593D-6C5F-4076-A06A-2F1F54A7CF4C}" srcOrd="2" destOrd="0" presId="urn:microsoft.com/office/officeart/2005/8/layout/radial6"/>
    <dgm:cxn modelId="{07F6455E-4144-42A1-868F-79E87FB2C4E1}" type="presParOf" srcId="{267D68B6-5D76-4E68-85D1-5ADCA07FAD88}" destId="{9770E30D-4125-4CD5-BD76-15D285FD3E83}" srcOrd="3" destOrd="0" presId="urn:microsoft.com/office/officeart/2005/8/layout/radial6"/>
    <dgm:cxn modelId="{10008291-5074-42C7-A881-4A245ABF0D11}" type="presParOf" srcId="{267D68B6-5D76-4E68-85D1-5ADCA07FAD88}" destId="{91B77169-5315-42F1-970E-308EBB55F253}" srcOrd="4" destOrd="0" presId="urn:microsoft.com/office/officeart/2005/8/layout/radial6"/>
    <dgm:cxn modelId="{9854DBEB-18B0-413D-AFDF-9A076F52E476}" type="presParOf" srcId="{267D68B6-5D76-4E68-85D1-5ADCA07FAD88}" destId="{C997684B-D05C-41E9-B21E-20E50994B9AB}" srcOrd="5" destOrd="0" presId="urn:microsoft.com/office/officeart/2005/8/layout/radial6"/>
    <dgm:cxn modelId="{BA30D2D5-38AC-4B2F-90B1-80B0847B8AEE}" type="presParOf" srcId="{267D68B6-5D76-4E68-85D1-5ADCA07FAD88}" destId="{1937E81F-E8F0-4815-82E4-569347564388}" srcOrd="6" destOrd="0" presId="urn:microsoft.com/office/officeart/2005/8/layout/radial6"/>
    <dgm:cxn modelId="{F11F98E3-F00B-4124-8401-1D5D0BD52586}" type="presParOf" srcId="{267D68B6-5D76-4E68-85D1-5ADCA07FAD88}" destId="{32604776-D5C3-4DA5-A09A-6A5AE5F18B9B}" srcOrd="7" destOrd="0" presId="urn:microsoft.com/office/officeart/2005/8/layout/radial6"/>
    <dgm:cxn modelId="{ECF690D5-5F22-45DA-88C8-AAFA289D64AA}" type="presParOf" srcId="{267D68B6-5D76-4E68-85D1-5ADCA07FAD88}" destId="{E746560C-16C5-4982-AC45-77830834CBAE}" srcOrd="8" destOrd="0" presId="urn:microsoft.com/office/officeart/2005/8/layout/radial6"/>
    <dgm:cxn modelId="{4EC386F4-7273-4712-A9ED-B219C2501BF6}" type="presParOf" srcId="{267D68B6-5D76-4E68-85D1-5ADCA07FAD88}" destId="{79F7F58A-4666-4943-ACBA-8537DA537A3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16903-101F-4CD9-B5E7-7CDC62A4AE05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BF54-6702-477F-854F-F87E98A5DC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62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240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3º item</a:t>
            </a:r>
            <a:r>
              <a:rPr lang="pt-BR" baseline="0" dirty="0" smtClean="0"/>
              <a:t> – como não temos TIG, refere-se a solicitar o BETA HCG, quando a paciente relatar atraso menstrual.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BF54-6702-477F-854F-F87E98A5DC1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107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7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3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015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769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1" y="167601"/>
            <a:ext cx="8775855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2655767"/>
            <a:ext cx="38649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4418134"/>
            <a:ext cx="1783794" cy="227165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13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1" y="167601"/>
            <a:ext cx="8775855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2655767"/>
            <a:ext cx="38649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4418134"/>
            <a:ext cx="1783794" cy="227165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35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1" y="167601"/>
            <a:ext cx="8829185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9144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C7F91"/>
                </a:solidFill>
              </a:rPr>
              <a:pPr/>
              <a:t>‹nº›</a:t>
            </a:fld>
            <a:endParaRPr>
              <a:solidFill>
                <a:srgbClr val="7C7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8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9144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‹nº›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6" y="178834"/>
            <a:ext cx="8724927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37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08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1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455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5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935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60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15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56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22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995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09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5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4949428" y="4707913"/>
            <a:ext cx="4194572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61547" y="1648191"/>
            <a:ext cx="4281854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24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700" y="2863158"/>
            <a:ext cx="30555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ED7D3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037" y="6261436"/>
            <a:ext cx="804764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8528752" y="6409402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4" y="6455744"/>
            <a:ext cx="220845" cy="187367"/>
          </a:xfrm>
        </p:spPr>
        <p:txBody>
          <a:bodyPr lIns="0" tIns="0" rIns="0" bIns="0"/>
          <a:lstStyle>
            <a:lvl1pPr algn="ctr"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82029" y="1903733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350" b="1" cap="all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95938" y="1648186"/>
            <a:ext cx="30555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06784" y="4963455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350" b="1" cap="all" baseline="0">
                <a:solidFill>
                  <a:schemeClr val="accent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3813573" y="1652767"/>
            <a:ext cx="751424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62229" y="1850973"/>
            <a:ext cx="454115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4575433" y="4707912"/>
            <a:ext cx="751424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24089" y="4906118"/>
            <a:ext cx="454115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3201163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50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1890" y="391867"/>
            <a:ext cx="1308938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6108" y="4452342"/>
            <a:ext cx="290846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1566" y="4925645"/>
            <a:ext cx="319931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1598" y="4484696"/>
            <a:ext cx="3405330" cy="503167"/>
          </a:xfrm>
        </p:spPr>
        <p:txBody>
          <a:bodyPr>
            <a:noAutofit/>
          </a:bodyPr>
          <a:lstStyle>
            <a:lvl1pPr marL="0" indent="0" algn="l">
              <a:buNone/>
              <a:defRPr sz="12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742" y="5012635"/>
            <a:ext cx="3400425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200" b="0" cap="all" baseline="0" dirty="0" smtClean="0">
                <a:solidFill>
                  <a:schemeClr val="bg1"/>
                </a:solidFill>
              </a:defRPr>
            </a:lvl1pPr>
          </a:lstStyle>
          <a:p>
            <a:pPr marL="171450" lvl="0" indent="-17145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333" y="3158641"/>
            <a:ext cx="3758558" cy="921807"/>
          </a:xfrm>
          <a:noFill/>
        </p:spPr>
        <p:txBody>
          <a:bodyPr wrap="square" rtlCol="0">
            <a:noAutofit/>
          </a:bodyPr>
          <a:lstStyle>
            <a:lvl1pPr>
              <a:defRPr lang="en-US" sz="45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226058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92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25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029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409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982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180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897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4702-6455-4E4C-9AC2-E56114C6387D}" type="datetimeFigureOut">
              <a:rPr lang="pt-BR" smtClean="0"/>
              <a:pPr/>
              <a:t>11/07/2023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BB4C-3512-4B07-B14C-06BD44BE1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75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74633"/>
            <a:ext cx="73635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600199"/>
            <a:ext cx="7363500" cy="4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9144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7C7F91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7C7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1205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674B0AC-9F6A-49C1-8C60-F7BDC68209AE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342900"/>
              <a:t>11.07.2023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E682611F-3B2E-44D2-A003-369C9F9A6EB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7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2">
            <a:extLst>
              <a:ext uri="{FF2B5EF4-FFF2-40B4-BE49-F238E27FC236}">
                <a16:creationId xmlns="" xmlns:a16="http://schemas.microsoft.com/office/drawing/2014/main" id="{3F48F301-8951-6A34-63ED-F05405F6A0A0}"/>
              </a:ext>
            </a:extLst>
          </p:cNvPr>
          <p:cNvSpPr txBox="1">
            <a:spLocks/>
          </p:cNvSpPr>
          <p:nvPr/>
        </p:nvSpPr>
        <p:spPr>
          <a:xfrm>
            <a:off x="1331639" y="4544184"/>
            <a:ext cx="6513226" cy="12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matic SC"/>
              <a:buNone/>
              <a:defRPr sz="48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1600" dirty="0">
                <a:solidFill>
                  <a:schemeClr val="bg2"/>
                </a:solidFill>
              </a:rPr>
              <a:t>SECRETARIA MUNICIPAL DE SAÚDE DE DUQUE DE </a:t>
            </a:r>
            <a:r>
              <a:rPr lang="pt-BR" sz="1600" dirty="0" smtClean="0">
                <a:solidFill>
                  <a:schemeClr val="bg2"/>
                </a:solidFill>
              </a:rPr>
              <a:t>CAXIAS</a:t>
            </a:r>
          </a:p>
          <a:p>
            <a:r>
              <a:rPr lang="pt-BR" sz="1600" dirty="0" smtClean="0">
                <a:solidFill>
                  <a:schemeClr val="bg2"/>
                </a:solidFill>
              </a:rPr>
              <a:t>DEPARTAMENTO DE ATENÇÃO PRIMÁRIA</a:t>
            </a:r>
            <a:endParaRPr lang="pt-BR" sz="1600" dirty="0">
              <a:solidFill>
                <a:schemeClr val="bg2"/>
              </a:solidFill>
            </a:endParaRPr>
          </a:p>
          <a:p>
            <a:endParaRPr lang="pt-BR" sz="1200" dirty="0">
              <a:solidFill>
                <a:schemeClr val="bg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26636" y="616565"/>
            <a:ext cx="7323232" cy="15464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PRIMÁRIA À SAÚDE DE DUQUE DE CAXIAS </a:t>
            </a:r>
            <a:endParaRPr lang="pt-BR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0186" y="5972832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2"/>
                </a:solidFill>
                <a:latin typeface="+mj-lt"/>
              </a:rPr>
              <a:t>JULHO/2023</a:t>
            </a:r>
            <a:endParaRPr lang="pt-BR" sz="1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6" name="Picture 2" descr="REUNIÃO DO CEDES ATENÇÃO PRIMÁRIA À SAÚDE NO BRASIL COM REPRESENTANTES DE  SISTEMAS DE INFORMAÇÃO, DE MONITORAMENTO E DE CONTROLE — Portal da Câmara  dos Deput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540" y="2343924"/>
            <a:ext cx="2257425" cy="2019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2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10</a:t>
            </a:fld>
            <a:endParaRPr lang="pt-BR">
              <a:solidFill>
                <a:srgbClr val="7C7F9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695202182"/>
              </p:ext>
            </p:extLst>
          </p:nvPr>
        </p:nvGraphicFramePr>
        <p:xfrm>
          <a:off x="1391816" y="1351508"/>
          <a:ext cx="650438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3568" y="548680"/>
            <a:ext cx="7920880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MODELO DE FINANCIAMENTO DA ATENÇÃO PRIMÁRIA </a:t>
            </a:r>
          </a:p>
        </p:txBody>
      </p:sp>
      <p:sp>
        <p:nvSpPr>
          <p:cNvPr id="5" name="AutoShape 2" descr="A complexidade do trabalho do enfermeiro na Atenção Primária à Saúde - Sou  Enfer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5778707"/>
            <a:ext cx="1479823" cy="831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lipse 8"/>
          <p:cNvSpPr/>
          <p:nvPr/>
        </p:nvSpPr>
        <p:spPr>
          <a:xfrm>
            <a:off x="2369840" y="3875817"/>
            <a:ext cx="1656184" cy="157679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sz="12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pt-BR" sz="12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1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ESTRATÉGIAS </a:t>
            </a:r>
            <a:r>
              <a:rPr lang="pt-BR" sz="12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 PROGRAMAS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515435" y="3938087"/>
            <a:ext cx="1433832" cy="1452257"/>
            <a:chOff x="2597302" y="-74369"/>
            <a:chExt cx="1433832" cy="1452257"/>
          </a:xfrm>
        </p:grpSpPr>
        <p:sp>
          <p:nvSpPr>
            <p:cNvPr id="12" name="Elipse 11"/>
            <p:cNvSpPr/>
            <p:nvPr/>
          </p:nvSpPr>
          <p:spPr>
            <a:xfrm>
              <a:off x="2597302" y="-74369"/>
              <a:ext cx="1433832" cy="145225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2807282" y="138309"/>
              <a:ext cx="1013872" cy="1026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CAPITAÇÃO PONDERADA</a:t>
              </a:r>
            </a:p>
          </p:txBody>
        </p:sp>
      </p:grpSp>
      <p:sp>
        <p:nvSpPr>
          <p:cNvPr id="14" name="Elipse 13"/>
          <p:cNvSpPr/>
          <p:nvPr/>
        </p:nvSpPr>
        <p:spPr>
          <a:xfrm>
            <a:off x="3870177" y="1260565"/>
            <a:ext cx="1656184" cy="15767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t-BR" sz="12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CAPITAÇÃO PONDERADA</a:t>
            </a:r>
            <a:endParaRPr lang="pt-BR" sz="1200" b="1" dirty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431444" y="3875817"/>
            <a:ext cx="1656184" cy="1576796"/>
          </a:xfrm>
          <a:prstGeom prst="ellipse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sz="12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12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INDICADORES DE DESEMPENHO</a:t>
            </a:r>
          </a:p>
        </p:txBody>
      </p:sp>
    </p:spTree>
    <p:extLst>
      <p:ext uri="{BB962C8B-B14F-4D97-AF65-F5344CB8AC3E}">
        <p14:creationId xmlns:p14="http://schemas.microsoft.com/office/powerpoint/2010/main" xmlns="" val="34989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11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476672"/>
            <a:ext cx="8280920" cy="83099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INDICADORES 2023</a:t>
            </a:r>
          </a:p>
          <a:p>
            <a:pPr algn="ctr"/>
            <a:r>
              <a:rPr lang="pt-BR" sz="2000" b="1" i="1" dirty="0" smtClean="0">
                <a:latin typeface="Calibri" pitchFamily="34" charset="0"/>
                <a:cs typeface="Calibri" pitchFamily="34" charset="0"/>
              </a:rPr>
              <a:t>PREVINE BRASIL </a:t>
            </a:r>
            <a:endParaRPr lang="pt-BR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12" t="34616" r="28594" b="12500"/>
          <a:stretch/>
        </p:blipFill>
        <p:spPr bwMode="auto">
          <a:xfrm>
            <a:off x="2870926" y="2316924"/>
            <a:ext cx="3240360" cy="3246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tângulo 3"/>
          <p:cNvSpPr/>
          <p:nvPr/>
        </p:nvSpPr>
        <p:spPr>
          <a:xfrm>
            <a:off x="683568" y="2609375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PRÉ- NATAL </a:t>
            </a:r>
            <a:endParaRPr lang="pt-BR" b="1" dirty="0">
              <a:solidFill>
                <a:schemeClr val="accent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charset="-79"/>
              <a:cs typeface="Amatic SC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90957" y="2609375"/>
            <a:ext cx="249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ED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SAÚDE DA MULHER </a:t>
            </a:r>
            <a:endParaRPr lang="pt-BR" b="1" dirty="0">
              <a:solidFill>
                <a:srgbClr val="FED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charset="-79"/>
              <a:cs typeface="Amatic SC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5352" y="4649746"/>
            <a:ext cx="256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SAÚDE DA CRIANÇA </a:t>
            </a:r>
            <a:endParaRPr lang="pt-BR" b="1" dirty="0">
              <a:solidFill>
                <a:schemeClr val="accent6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charset="-79"/>
              <a:cs typeface="Amatic SC" charset="-79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00192" y="464974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charset="-79"/>
                <a:cs typeface="Amatic SC" charset="-79"/>
              </a:rPr>
              <a:t>DOENÇAS CRÔNICAS</a:t>
            </a:r>
            <a:endParaRPr lang="pt-BR" b="1" dirty="0">
              <a:solidFill>
                <a:schemeClr val="accent3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charset="-79"/>
              <a:cs typeface="Amatic SC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7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12</a:t>
            </a:fld>
            <a:endParaRPr lang="pt-BR" dirty="0">
              <a:solidFill>
                <a:srgbClr val="7C7F9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368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3384376" cy="46782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INDICADOR 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5"/>
                </a:solidFill>
                <a:latin typeface="+mn-lt"/>
              </a:rPr>
            </a:br>
            <a:r>
              <a:rPr lang="pt-BR" dirty="0" smtClean="0">
                <a:latin typeface="Calibri" pitchFamily="34" charset="0"/>
                <a:cs typeface="Calibri" pitchFamily="34" charset="0"/>
              </a:rPr>
              <a:t>Proporção de gestante com pelo menos 6 consultas de pré-natal, sendo a 1ª até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12ª semana de gestação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DENOMINADOR:</a:t>
            </a:r>
            <a:r>
              <a:rPr lang="pt-B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Nº de gestantes identificadas ou estimadas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PROFISSIONAL QUE REGISTRA: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Médico e enfermeiro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986" y="5373216"/>
            <a:ext cx="1607211" cy="100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13</a:t>
            </a:fld>
            <a:endParaRPr lang="pt-BR">
              <a:solidFill>
                <a:srgbClr val="7C7F9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71625"/>
            <a:ext cx="8059737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ultiplicar 2"/>
          <p:cNvSpPr/>
          <p:nvPr/>
        </p:nvSpPr>
        <p:spPr>
          <a:xfrm>
            <a:off x="3491880" y="3573016"/>
            <a:ext cx="288032" cy="266328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571625"/>
            <a:ext cx="2808312" cy="36933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7" y="415023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/>
              <a:t>FICHA DE ATENDIMENTO INDIVIDUAL </a:t>
            </a:r>
          </a:p>
        </p:txBody>
      </p:sp>
    </p:spTree>
    <p:extLst>
      <p:ext uri="{BB962C8B-B14F-4D97-AF65-F5344CB8AC3E}">
        <p14:creationId xmlns:p14="http://schemas.microsoft.com/office/powerpoint/2010/main" xmlns="" val="23617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14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1557" y="1477054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atic SC"/>
              </a:rPr>
              <a:t>Como melhorar ?</a:t>
            </a:r>
            <a:endParaRPr lang="pt-BR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matic SC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7278" y="2137239"/>
            <a:ext cx="8184372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cs typeface="Amatic SC"/>
              </a:rPr>
              <a:t>Realizar vigilância ativa das pessoas </a:t>
            </a:r>
            <a:r>
              <a:rPr lang="pt-BR" dirty="0" err="1">
                <a:cs typeface="Amatic SC"/>
              </a:rPr>
              <a:t>adscritas</a:t>
            </a:r>
            <a:r>
              <a:rPr lang="pt-BR" dirty="0">
                <a:cs typeface="Amatic SC"/>
              </a:rPr>
              <a:t> à equipe, estando atento aos sinais </a:t>
            </a:r>
            <a:r>
              <a:rPr lang="pt-BR" dirty="0" smtClean="0">
                <a:cs typeface="Amatic SC"/>
              </a:rPr>
              <a:t>de Gestação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>
              <a:cs typeface="Amatic SC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cs typeface="Amatic SC"/>
              </a:rPr>
              <a:t>Acompanhar, </a:t>
            </a:r>
            <a:r>
              <a:rPr lang="pt-BR" dirty="0" err="1">
                <a:cs typeface="Amatic SC"/>
              </a:rPr>
              <a:t>proativamente</a:t>
            </a:r>
            <a:r>
              <a:rPr lang="pt-BR" dirty="0">
                <a:cs typeface="Amatic SC"/>
              </a:rPr>
              <a:t>, o quantitativo de consultas de pré-natal por cada </a:t>
            </a:r>
            <a:r>
              <a:rPr lang="pt-BR" dirty="0" smtClean="0">
                <a:cs typeface="Amatic SC"/>
              </a:rPr>
              <a:t>gestante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>
              <a:cs typeface="Amatic SC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cs typeface="Amatic SC"/>
              </a:rPr>
              <a:t>Facilitar </a:t>
            </a:r>
            <a:r>
              <a:rPr lang="pt-BR" dirty="0">
                <a:cs typeface="Amatic SC"/>
              </a:rPr>
              <a:t>o acesso aos testes de </a:t>
            </a:r>
            <a:r>
              <a:rPr lang="pt-BR" dirty="0" smtClean="0">
                <a:cs typeface="Amatic SC"/>
              </a:rPr>
              <a:t>gravidez </a:t>
            </a:r>
            <a:r>
              <a:rPr lang="pt-BR" dirty="0">
                <a:cs typeface="Amatic SC"/>
              </a:rPr>
              <a:t>por meio </a:t>
            </a:r>
            <a:r>
              <a:rPr lang="pt-BR" dirty="0" smtClean="0">
                <a:cs typeface="Amatic SC"/>
              </a:rPr>
              <a:t>de escuta </a:t>
            </a:r>
            <a:r>
              <a:rPr lang="pt-BR" dirty="0">
                <a:cs typeface="Amatic SC"/>
              </a:rPr>
              <a:t>inicial </a:t>
            </a:r>
            <a:r>
              <a:rPr lang="pt-BR" dirty="0" smtClean="0">
                <a:cs typeface="Amatic SC"/>
              </a:rPr>
              <a:t>qualificada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>
              <a:cs typeface="Amatic SC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cs typeface="Amatic SC"/>
              </a:rPr>
              <a:t>Ao término da consulta, agendar a próxima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>
              <a:cs typeface="Amatic SC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 smtClean="0">
                <a:cs typeface="Amatic SC"/>
              </a:rPr>
              <a:t>Acompanhar possíveis faltas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6695" y="614556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68219" y="645369"/>
            <a:ext cx="56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ORIENTAÇÕES PARA ESSE INDICADOR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5" t="34518" r="48368" b="18958"/>
          <a:stretch/>
        </p:blipFill>
        <p:spPr bwMode="auto">
          <a:xfrm>
            <a:off x="7884368" y="409637"/>
            <a:ext cx="992813" cy="10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15</a:t>
            </a:fld>
            <a:endParaRPr lang="pt-BR" dirty="0">
              <a:solidFill>
                <a:srgbClr val="7C7F9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368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3384376" cy="47166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INDICADOR 02</a:t>
            </a:r>
          </a:p>
          <a:p>
            <a:pPr marR="6985" algn="just">
              <a:spcBef>
                <a:spcPts val="95"/>
              </a:spcBef>
            </a:pPr>
            <a:r>
              <a:rPr lang="pt-BR" b="1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5"/>
                </a:solidFill>
                <a:latin typeface="+mn-lt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>Proporção de gestante com realização de exames para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sífilis e HIV  </a:t>
            </a:r>
          </a:p>
          <a:p>
            <a:pPr marR="6985" algn="just">
              <a:lnSpc>
                <a:spcPct val="100000"/>
              </a:lnSpc>
              <a:spcBef>
                <a:spcPts val="95"/>
              </a:spcBef>
            </a:pPr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R="6985" algn="just">
              <a:lnSpc>
                <a:spcPct val="100000"/>
              </a:lnSpc>
              <a:spcBef>
                <a:spcPts val="95"/>
              </a:spcBef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PROFISSIONAL QUE REGISTRA: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Ficha de atendimento individual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 médico e enfermeiro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Ficha de procedimento (teste rápido):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médico, enfermeiro e técnico de enfermagem</a:t>
            </a:r>
          </a:p>
          <a:p>
            <a:pPr marR="6350" algn="just">
              <a:lnSpc>
                <a:spcPct val="100000"/>
              </a:lnSpc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986" y="5373216"/>
            <a:ext cx="1607211" cy="100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74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16</a:t>
            </a:fld>
            <a:endParaRPr lang="pt-BR">
              <a:solidFill>
                <a:srgbClr val="7C7F9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76" y="1412776"/>
            <a:ext cx="814546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093" y="4205337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092" y="3845296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10800000" flipV="1">
            <a:off x="2144530" y="5429273"/>
            <a:ext cx="4968553" cy="64633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matic SC"/>
              </a:rPr>
              <a:t>Registrar no campo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Avaliados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matic SC"/>
              </a:rPr>
              <a:t>, sorologia para HIV e Sífilis (VDRL)</a:t>
            </a:r>
            <a:endParaRPr lang="pt-BR" dirty="0">
              <a:solidFill>
                <a:schemeClr val="tx2">
                  <a:lumMod val="50000"/>
                </a:schemeClr>
              </a:solidFill>
              <a:latin typeface="Amatic SC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7" y="415023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/>
              <a:t>FICHA DE ATENDIMENTO INDIVIDUAL </a:t>
            </a:r>
          </a:p>
        </p:txBody>
      </p:sp>
    </p:spTree>
    <p:extLst>
      <p:ext uri="{BB962C8B-B14F-4D97-AF65-F5344CB8AC3E}">
        <p14:creationId xmlns:p14="http://schemas.microsoft.com/office/powerpoint/2010/main" xmlns="" val="10873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17</a:t>
            </a:fld>
            <a:endParaRPr lang="pt-BR">
              <a:solidFill>
                <a:srgbClr val="7C7F9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8" t="14420" r="41861" b="2916"/>
          <a:stretch/>
        </p:blipFill>
        <p:spPr bwMode="auto">
          <a:xfrm>
            <a:off x="4283968" y="332656"/>
            <a:ext cx="4352601" cy="6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64" t="77603" r="58366" b="8683"/>
          <a:stretch/>
        </p:blipFill>
        <p:spPr bwMode="auto">
          <a:xfrm>
            <a:off x="352993" y="3597868"/>
            <a:ext cx="5173333" cy="22926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45224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2232" y="839085"/>
            <a:ext cx="3868274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2232" y="839085"/>
            <a:ext cx="371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FICHA DE PROCEDIMENTO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2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18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6626" y="1882916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atic SC"/>
              </a:rPr>
              <a:t>Como melhorar ?</a:t>
            </a:r>
            <a:endParaRPr lang="pt-BR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matic SC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6625" y="2708920"/>
            <a:ext cx="8125607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Além das ações descritas para o indicador anterior, adicionalmente é importante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Solicitar esses exames </a:t>
            </a:r>
            <a:r>
              <a:rPr lang="pt-BR" dirty="0"/>
              <a:t>na primeira consulta de </a:t>
            </a:r>
            <a:r>
              <a:rPr lang="pt-BR" dirty="0" smtClean="0"/>
              <a:t>pré-natal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Sensibilizar </a:t>
            </a:r>
            <a:r>
              <a:rPr lang="pt-BR" dirty="0"/>
              <a:t>o ACS para </a:t>
            </a:r>
            <a:r>
              <a:rPr lang="pt-BR" dirty="0" smtClean="0"/>
              <a:t>conferir se </a:t>
            </a:r>
            <a:r>
              <a:rPr lang="pt-BR" dirty="0"/>
              <a:t>os exames foram feitos 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Dar </a:t>
            </a:r>
            <a:r>
              <a:rPr lang="pt-BR" dirty="0"/>
              <a:t>preferência aos testes </a:t>
            </a:r>
            <a:r>
              <a:rPr lang="pt-BR" dirty="0" smtClean="0"/>
              <a:t>rápidos</a:t>
            </a:r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6694" y="652045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82545" y="652046"/>
            <a:ext cx="56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ORIENTAÇÕES PARA ESSE INDICADOR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5" t="34518" r="48368" b="18958"/>
          <a:stretch/>
        </p:blipFill>
        <p:spPr bwMode="auto">
          <a:xfrm>
            <a:off x="7700340" y="379946"/>
            <a:ext cx="992813" cy="10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19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572756"/>
            <a:ext cx="3744416" cy="50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INDICADOR 04</a:t>
            </a:r>
          </a:p>
          <a:p>
            <a:pPr marR="6985" algn="just">
              <a:spcBef>
                <a:spcPts val="95"/>
              </a:spcBef>
            </a:pPr>
            <a:r>
              <a:rPr lang="pt-BR" b="1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5"/>
                </a:solidFill>
                <a:latin typeface="+mn-lt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>Proporção de mulheres, entre 25 e 64 anos, com  pelo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menos, </a:t>
            </a:r>
            <a:r>
              <a:rPr lang="pt-BR" dirty="0">
                <a:latin typeface="Calibri" pitchFamily="34" charset="0"/>
                <a:cs typeface="Calibri" pitchFamily="34" charset="0"/>
              </a:rPr>
              <a:t>1 coleta de 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citopatológico</a:t>
            </a:r>
            <a:r>
              <a:rPr lang="pt-BR" dirty="0">
                <a:latin typeface="Calibri" pitchFamily="34" charset="0"/>
                <a:cs typeface="Calibri" pitchFamily="34" charset="0"/>
              </a:rPr>
              <a:t> , no intervalo de 3 anos</a:t>
            </a:r>
          </a:p>
          <a:p>
            <a:pPr marR="6985" algn="just">
              <a:spcBef>
                <a:spcPts val="95"/>
              </a:spcBef>
            </a:pPr>
            <a:endParaRPr lang="pt-BR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R="6985" algn="just">
              <a:spcBef>
                <a:spcPts val="95"/>
              </a:spcBef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DENOMINADOR</a:t>
            </a:r>
            <a:r>
              <a:rPr lang="pt-BR" b="1" dirty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pt-BR" b="1" dirty="0" smtClean="0">
                <a:solidFill>
                  <a:schemeClr val="accent6">
                    <a:lumMod val="90000"/>
                  </a:schemeClr>
                </a:solidFill>
              </a:rPr>
              <a:t> </a:t>
            </a:r>
          </a:p>
          <a:p>
            <a:pPr marR="6985" algn="just">
              <a:spcBef>
                <a:spcPts val="95"/>
              </a:spcBef>
            </a:pPr>
            <a:r>
              <a:rPr lang="pt-BR" dirty="0">
                <a:latin typeface="Calibri" pitchFamily="34" charset="0"/>
                <a:cs typeface="Calibri" pitchFamily="34" charset="0"/>
              </a:rPr>
              <a:t>N° de mulheres de 25 a 64 anos cadastradas ou estimadas</a:t>
            </a:r>
          </a:p>
          <a:p>
            <a:r>
              <a:rPr lang="pt-BR" dirty="0" smtClean="0"/>
              <a:t>	</a:t>
            </a:r>
          </a:p>
          <a:p>
            <a:r>
              <a:rPr lang="pt-BR" b="1" dirty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PROFISSIONAL QUE REGISTRA: </a:t>
            </a:r>
            <a:endParaRPr lang="pt-BR" b="1" dirty="0" smtClean="0">
              <a:solidFill>
                <a:schemeClr val="accent6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/>
              <a:t>médico e enfermeiro </a:t>
            </a:r>
          </a:p>
          <a:p>
            <a:pPr marR="6985" algn="just">
              <a:lnSpc>
                <a:spcPct val="100000"/>
              </a:lnSpc>
              <a:spcBef>
                <a:spcPts val="95"/>
              </a:spcBef>
            </a:pPr>
            <a:endParaRPr lang="pt-BR" b="1" i="1" spc="-5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exames</a:t>
            </a:r>
            <a:r>
              <a:rPr lang="pt-BR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lang="pt-BR" b="1" i="1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sífilis</a:t>
            </a:r>
            <a:r>
              <a:rPr lang="pt-BR" b="1" i="1" spc="-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pt-BR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HIV</a:t>
            </a:r>
            <a:r>
              <a:rPr lang="pt-BR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endParaRPr lang="pt-BR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056" y="4941168"/>
            <a:ext cx="162295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841"/>
            <a:ext cx="435292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2" t="53786" r="39253" b="36037"/>
          <a:stretch/>
        </p:blipFill>
        <p:spPr bwMode="auto">
          <a:xfrm>
            <a:off x="4355976" y="4284920"/>
            <a:ext cx="4334419" cy="10882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185" y="4803035"/>
            <a:ext cx="238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17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>
          <a:xfrm>
            <a:off x="0" y="6193787"/>
            <a:ext cx="9144000" cy="524800"/>
          </a:xfrm>
        </p:spPr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9612" y="548680"/>
            <a:ext cx="7922828" cy="46166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ATENÇÃO PRIMÁRIA À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3073" y="431252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Atenção 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Básica 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é o conjunto de ações de saúde individuais, familiares e coletivas que envolvem promoção, prevenção, proteção, diagnóstico, tratamento, reabilitação, redução de danos, cuidados paliativos e vigilância em saúde, desenvolvida por meio de práticas de cuidado integrado e gestão qualificada, realizada com equipe multiprofissional e dirigida à população em território definido, sobre as quais as equipes assumem responsabilidade sanitária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48259" y="6260745"/>
            <a:ext cx="1504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Fonte</a:t>
            </a:r>
            <a:r>
              <a:rPr lang="pt-BR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PNAB 2017</a:t>
            </a:r>
            <a:endParaRPr lang="pt-BR" sz="1400" dirty="0"/>
          </a:p>
          <a:p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006550712"/>
              </p:ext>
            </p:extLst>
          </p:nvPr>
        </p:nvGraphicFramePr>
        <p:xfrm>
          <a:off x="1619672" y="2348880"/>
          <a:ext cx="5591944" cy="170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623134" y="1280752"/>
            <a:ext cx="806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</a:rPr>
              <a:t>A Política Nacional de Atenção Básica (PNAB) considera os termos </a:t>
            </a:r>
            <a:r>
              <a:rPr lang="pt-BR" b="1" dirty="0">
                <a:latin typeface="Calibri" panose="020F0502020204030204" pitchFamily="34" charset="0"/>
              </a:rPr>
              <a:t>Atenção Básica (AB) e Atenção Primária à Saúde (APS)</a:t>
            </a:r>
            <a:r>
              <a:rPr lang="pt-BR" dirty="0">
                <a:latin typeface="Calibri" panose="020F0502020204030204" pitchFamily="34" charset="0"/>
              </a:rPr>
              <a:t>, nas atuais concepções, </a:t>
            </a:r>
            <a:r>
              <a:rPr lang="pt-BR" b="1" dirty="0">
                <a:latin typeface="Calibri" panose="020F0502020204030204" pitchFamily="34" charset="0"/>
              </a:rPr>
              <a:t>como termos equivalentes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3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20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6626" y="1882916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atic SC"/>
              </a:rPr>
              <a:t>Como melhorar ?</a:t>
            </a:r>
            <a:endParaRPr lang="pt-BR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matic SC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636912"/>
            <a:ext cx="8355061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Conhecer o total populacional, nessa faixa etária, para </a:t>
            </a:r>
            <a:r>
              <a:rPr lang="pt-BR" dirty="0"/>
              <a:t>mensuração da oferta necessária ao </a:t>
            </a:r>
            <a:r>
              <a:rPr lang="pt-BR" dirty="0" smtClean="0"/>
              <a:t>rastreamento adequado 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Ter controle individualizado dessa população, e não só pelo quantitativo total, evitando realizar </a:t>
            </a:r>
            <a:r>
              <a:rPr lang="pt-BR" dirty="0"/>
              <a:t>o exame sempre n</a:t>
            </a:r>
            <a:r>
              <a:rPr lang="pt-BR" dirty="0" smtClean="0"/>
              <a:t>as </a:t>
            </a:r>
            <a:r>
              <a:rPr lang="pt-BR" dirty="0"/>
              <a:t>mesmas mulheres e deixando outras de fora </a:t>
            </a:r>
            <a:r>
              <a:rPr lang="pt-BR" dirty="0" smtClean="0"/>
              <a:t>do programa </a:t>
            </a:r>
            <a:r>
              <a:rPr lang="pt-BR" dirty="0"/>
              <a:t>de </a:t>
            </a:r>
            <a:r>
              <a:rPr lang="pt-BR" dirty="0" smtClean="0"/>
              <a:t>rastreamento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Elaborar um método </a:t>
            </a:r>
            <a:r>
              <a:rPr lang="pt-BR" dirty="0"/>
              <a:t>de controle </a:t>
            </a:r>
            <a:r>
              <a:rPr lang="pt-BR" dirty="0" smtClean="0"/>
              <a:t>das </a:t>
            </a:r>
            <a:r>
              <a:rPr lang="pt-BR" dirty="0"/>
              <a:t>mulheres com exame alterado 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Ofertar </a:t>
            </a:r>
            <a:r>
              <a:rPr lang="pt-BR" dirty="0"/>
              <a:t>esse exame a todas as mulheres na idade </a:t>
            </a:r>
            <a:r>
              <a:rPr lang="pt-BR" dirty="0" smtClean="0"/>
              <a:t>preconizada</a:t>
            </a:r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9231" y="651067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82545" y="652046"/>
            <a:ext cx="56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ORIENTAÇÕES PARA ESSE INDICADOR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5" t="34518" r="48368" b="18958"/>
          <a:stretch/>
        </p:blipFill>
        <p:spPr bwMode="auto">
          <a:xfrm>
            <a:off x="7777881" y="440779"/>
            <a:ext cx="992813" cy="10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21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572756"/>
            <a:ext cx="3816424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INDICADOR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05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/>
            </a:endParaRPr>
          </a:p>
          <a:p>
            <a:pPr marR="6985" algn="just">
              <a:spcBef>
                <a:spcPts val="95"/>
              </a:spcBef>
            </a:pPr>
            <a:r>
              <a:rPr lang="pt-BR" b="1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5"/>
                </a:solidFill>
                <a:latin typeface="+mn-lt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>Cobertura vacinal em menores de 1 ano:</a:t>
            </a:r>
          </a:p>
          <a:p>
            <a:pPr marR="6985" indent="-34290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pt-BR" dirty="0" err="1">
                <a:latin typeface="Calibri" pitchFamily="34" charset="0"/>
                <a:cs typeface="Calibri" pitchFamily="34" charset="0"/>
              </a:rPr>
              <a:t>DTPa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marR="6985" indent="-34290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Hepatite B </a:t>
            </a:r>
          </a:p>
          <a:p>
            <a:pPr marR="6985" indent="-34290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Influenza tipo b </a:t>
            </a:r>
          </a:p>
          <a:p>
            <a:pPr marR="6985" indent="-34290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Calibri" pitchFamily="34" charset="0"/>
                <a:cs typeface="Calibri" pitchFamily="34" charset="0"/>
              </a:rPr>
              <a:t>P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oliomielite </a:t>
            </a:r>
            <a:r>
              <a:rPr lang="pt-BR" dirty="0">
                <a:latin typeface="Calibri" pitchFamily="34" charset="0"/>
                <a:cs typeface="Calibri" pitchFamily="34" charset="0"/>
              </a:rPr>
              <a:t>inativada</a:t>
            </a:r>
          </a:p>
          <a:p>
            <a:pPr marR="6985" indent="-34290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R="6985" algn="just">
              <a:spcBef>
                <a:spcPts val="95"/>
              </a:spcBef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PROFISSIONAL QUE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REGISTRA: </a:t>
            </a:r>
            <a:r>
              <a:rPr lang="pt-BR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R="6985" indent="-171450" algn="just">
              <a:spcBef>
                <a:spcPts val="95"/>
              </a:spcBef>
              <a:buFont typeface="Wingdings" pitchFamily="2" charset="2"/>
              <a:buChar char="ü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Médico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enfermeiro e técnico de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enfermagem</a:t>
            </a:r>
            <a:endParaRPr lang="pt-BR" dirty="0">
              <a:solidFill>
                <a:schemeClr val="accent5"/>
              </a:solidFill>
            </a:endParaRPr>
          </a:p>
          <a:p>
            <a:pPr marR="6985" algn="just">
              <a:spcBef>
                <a:spcPts val="95"/>
              </a:spcBef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04648"/>
            <a:ext cx="1152128" cy="191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5" t="14616" r="42157" b="4038"/>
          <a:stretch/>
        </p:blipFill>
        <p:spPr bwMode="auto">
          <a:xfrm>
            <a:off x="4644008" y="404664"/>
            <a:ext cx="4225963" cy="58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1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22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6626" y="1882916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atic SC"/>
              </a:rPr>
              <a:t>Como melhorar ?</a:t>
            </a:r>
            <a:endParaRPr lang="pt-BR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matic SC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3767" y="2708920"/>
            <a:ext cx="8303846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Orientar </a:t>
            </a:r>
            <a:r>
              <a:rPr lang="pt-BR" dirty="0"/>
              <a:t>sobre a importância das vacinas já nas consultas de pré-natal e continuar </a:t>
            </a:r>
            <a:r>
              <a:rPr lang="pt-BR" dirty="0" smtClean="0"/>
              <a:t>ao longo </a:t>
            </a:r>
            <a:r>
              <a:rPr lang="pt-BR" dirty="0"/>
              <a:t>das consultas de </a:t>
            </a:r>
            <a:r>
              <a:rPr lang="pt-BR" dirty="0" smtClean="0"/>
              <a:t>puericultura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Manter </a:t>
            </a:r>
            <a:r>
              <a:rPr lang="pt-BR" dirty="0"/>
              <a:t>acompanhamento dos faltosos (atraso no calendário vacinal) </a:t>
            </a:r>
            <a:r>
              <a:rPr lang="pt-BR" dirty="0" smtClean="0"/>
              <a:t>individualmente e </a:t>
            </a:r>
            <a:r>
              <a:rPr lang="pt-BR" dirty="0"/>
              <a:t>fazer busca </a:t>
            </a:r>
            <a:r>
              <a:rPr lang="pt-BR" dirty="0" smtClean="0"/>
              <a:t>ativa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Manter </a:t>
            </a:r>
            <a:r>
              <a:rPr lang="pt-BR" dirty="0"/>
              <a:t>contato com creches para verificação do calendário vacinal, </a:t>
            </a:r>
            <a:r>
              <a:rPr lang="pt-BR" dirty="0" smtClean="0"/>
              <a:t>acompanhamento conjunto </a:t>
            </a:r>
            <a:r>
              <a:rPr lang="pt-BR" dirty="0"/>
              <a:t>e diálogo colaborativo entre as </a:t>
            </a:r>
            <a:r>
              <a:rPr lang="pt-BR" dirty="0" smtClean="0"/>
              <a:t>partes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2921" y="652046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82545" y="652046"/>
            <a:ext cx="56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ORIENTAÇÕES PARA ESSE INDICADOR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5" t="34518" r="48368" b="18958"/>
          <a:stretch/>
        </p:blipFill>
        <p:spPr bwMode="auto">
          <a:xfrm>
            <a:off x="7824800" y="379947"/>
            <a:ext cx="992813" cy="10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80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23</a:t>
            </a:fld>
            <a:endParaRPr lang="pt-BR" dirty="0">
              <a:solidFill>
                <a:srgbClr val="7C7F9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368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33843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INDICADOR 06</a:t>
            </a:r>
          </a:p>
          <a:p>
            <a:r>
              <a:rPr lang="pt-BR" b="1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5"/>
                </a:solidFill>
                <a:latin typeface="+mn-lt"/>
              </a:rPr>
            </a:br>
            <a:r>
              <a:rPr lang="pt-BR" dirty="0">
                <a:latin typeface="Calibri" pitchFamily="34" charset="0"/>
                <a:cs typeface="Calibri" pitchFamily="34" charset="0"/>
              </a:rPr>
              <a:t>Proporção de hipertensos, com consulta e pressão arterial aferida no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semestre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PROFISSIONAL QUE REGISTRA: 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t-B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  <a:cs typeface="Calibri" pitchFamily="34" charset="0"/>
              </a:rPr>
              <a:t> Consulta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: médico ou enfermeiro </a:t>
            </a:r>
          </a:p>
          <a:p>
            <a:pPr marL="171450" indent="-171450">
              <a:buFont typeface="Wingdings" pitchFamily="2" charset="2"/>
              <a:buChar char="ü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✓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ferição da PA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 médico, enfermeiro ou técnico de enfermagem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33" t="48659" r="42222" b="22116"/>
          <a:stretch/>
        </p:blipFill>
        <p:spPr bwMode="auto">
          <a:xfrm>
            <a:off x="323528" y="5026334"/>
            <a:ext cx="3287796" cy="1396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" t="76124" r="20038" b="5948"/>
          <a:stretch/>
        </p:blipFill>
        <p:spPr bwMode="auto">
          <a:xfrm>
            <a:off x="4283968" y="4560227"/>
            <a:ext cx="4062888" cy="12734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488" y="4871402"/>
            <a:ext cx="216024" cy="21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22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24</a:t>
            </a:fld>
            <a:endParaRPr lang="pt-BR" dirty="0">
              <a:solidFill>
                <a:srgbClr val="7C7F9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368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7648" y="521935"/>
            <a:ext cx="37002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INDICADOR 07</a:t>
            </a:r>
          </a:p>
          <a:p>
            <a:pPr lvl="0"/>
            <a:r>
              <a:rPr lang="pt-BR" b="1" dirty="0" smtClean="0">
                <a:solidFill>
                  <a:schemeClr val="accent5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5"/>
                </a:solidFill>
                <a:latin typeface="+mn-lt"/>
              </a:rPr>
            </a:br>
            <a:r>
              <a:rPr lang="pt-BR" sz="2000" dirty="0" smtClean="0">
                <a:latin typeface="Calibri" pitchFamily="34" charset="0"/>
                <a:cs typeface="Calibri" pitchFamily="34" charset="0"/>
              </a:rPr>
              <a:t>Proporção de pessoas com diabetes, com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consulta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hemoglobina </a:t>
            </a:r>
            <a:r>
              <a:rPr lang="pt-BR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glicada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 solicitada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</a:rPr>
              <a:t>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no semestre </a:t>
            </a:r>
          </a:p>
          <a:p>
            <a:pPr algn="ctr"/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endParaRPr lang="pt-BR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PROFISSIONAL 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 REGISTRA: 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t-BR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Médico e enfermeiro 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t-BR" dirty="0" smtClean="0">
                <a:latin typeface="Calibri" pitchFamily="34" charset="0"/>
                <a:cs typeface="Calibri" pitchFamily="34" charset="0"/>
              </a:rPr>
            </a:b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" t="76124" r="20038" b="5948"/>
          <a:stretch/>
        </p:blipFill>
        <p:spPr bwMode="auto">
          <a:xfrm>
            <a:off x="4283968" y="4560227"/>
            <a:ext cx="4062888" cy="12734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488" y="4661138"/>
            <a:ext cx="216024" cy="21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446" y="4425761"/>
            <a:ext cx="4125069" cy="15960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980" y="4661138"/>
            <a:ext cx="219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0206"/>
            <a:ext cx="2304256" cy="1527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16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25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6626" y="1882916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atic SC"/>
              </a:rPr>
              <a:t>Como melhorar ?</a:t>
            </a:r>
            <a:endParaRPr lang="pt-BR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matic SC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6626" y="2564904"/>
            <a:ext cx="823183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/>
              <a:t>Manter acompanhamento nominal </a:t>
            </a:r>
            <a:r>
              <a:rPr lang="pt-BR" dirty="0" smtClean="0"/>
              <a:t>dos hipertensos e diabéticos adscritos </a:t>
            </a:r>
            <a:r>
              <a:rPr lang="pt-BR" dirty="0"/>
              <a:t>à </a:t>
            </a:r>
            <a:r>
              <a:rPr lang="pt-BR" dirty="0" smtClean="0"/>
              <a:t>equipe, verificando </a:t>
            </a:r>
            <a:r>
              <a:rPr lang="pt-BR" dirty="0"/>
              <a:t>frequência de </a:t>
            </a:r>
            <a:r>
              <a:rPr lang="pt-BR" dirty="0" smtClean="0"/>
              <a:t>acompanhamento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Orientar </a:t>
            </a:r>
            <a:r>
              <a:rPr lang="pt-BR" dirty="0"/>
              <a:t>o </a:t>
            </a:r>
            <a:r>
              <a:rPr lang="pt-BR" dirty="0" smtClean="0"/>
              <a:t>hipertenso e diabéticos sobre </a:t>
            </a:r>
            <a:r>
              <a:rPr lang="pt-BR" dirty="0"/>
              <a:t>a importância das consultas de</a:t>
            </a:r>
          </a:p>
          <a:p>
            <a:pPr algn="just"/>
            <a:r>
              <a:rPr lang="pt-BR" dirty="0" smtClean="0"/>
              <a:t>acompanhamento, </a:t>
            </a:r>
            <a:r>
              <a:rPr lang="pt-BR" dirty="0"/>
              <a:t>verificação da PA </a:t>
            </a:r>
            <a:r>
              <a:rPr lang="pt-BR" dirty="0" smtClean="0"/>
              <a:t>na unidade, realização dos </a:t>
            </a:r>
            <a:r>
              <a:rPr lang="pt-BR" dirty="0"/>
              <a:t>exames </a:t>
            </a:r>
            <a:r>
              <a:rPr lang="pt-BR" dirty="0" smtClean="0"/>
              <a:t>laboratoriais solicitados </a:t>
            </a:r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2926" y="662496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33599" y="652046"/>
            <a:ext cx="6105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ORIENTAÇÕES PARA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ESSES INDICADORES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5" t="34518" r="48368" b="18958"/>
          <a:stretch/>
        </p:blipFill>
        <p:spPr bwMode="auto">
          <a:xfrm>
            <a:off x="7880486" y="390397"/>
            <a:ext cx="992813" cy="10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8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26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QUADRIMESTRAL DOS INDICADORES</a:t>
            </a:r>
          </a:p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Q1/2023 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5330"/>
              </p:ext>
            </p:extLst>
          </p:nvPr>
        </p:nvGraphicFramePr>
        <p:xfrm>
          <a:off x="287527" y="2204864"/>
          <a:ext cx="8568946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5"/>
                <a:gridCol w="1080120"/>
                <a:gridCol w="1080120"/>
                <a:gridCol w="1152128"/>
                <a:gridCol w="1584176"/>
                <a:gridCol w="1584176"/>
                <a:gridCol w="576064"/>
                <a:gridCol w="540057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PRÉ-NATAL</a:t>
                      </a:r>
                    </a:p>
                    <a:p>
                      <a:pPr algn="ctr"/>
                      <a:r>
                        <a:rPr lang="pt-BR" sz="11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(6</a:t>
                      </a:r>
                      <a:r>
                        <a:rPr lang="pt-BR" sz="11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CONSULTAS)</a:t>
                      </a:r>
                      <a:endParaRPr lang="pt-BR" sz="11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PRÉ-NATAL</a:t>
                      </a: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pt-BR" sz="1100" b="1" i="0" u="none" strike="noStrike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SÍFILIS E HIV</a:t>
                      </a:r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GESTANTES </a:t>
                      </a: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pt-BR" sz="1100" b="1" i="0" u="none" strike="noStrike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SAÚDE BUCAL</a:t>
                      </a:r>
                      <a:r>
                        <a:rPr lang="pt-BR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CITOPATOLÓGICO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POLIO</a:t>
                      </a:r>
                      <a:r>
                        <a:rPr lang="pt-BR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PENTA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DM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400" b="1" i="0" u="none" strike="noStrike" cap="non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Arial"/>
                        </a:rPr>
                        <a:t>DUQUE DE CAXIAS </a:t>
                      </a:r>
                      <a:endParaRPr lang="pt-BR" sz="1400" b="1" i="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6%</a:t>
                      </a:r>
                      <a:endParaRPr lang="pt-BR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META 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45%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  <a:endParaRPr lang="pt-BR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60%</a:t>
                      </a:r>
                      <a:endParaRPr lang="pt-BR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40%</a:t>
                      </a:r>
                      <a:endParaRPr lang="pt-BR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95%</a:t>
                      </a:r>
                      <a:endParaRPr lang="pt-BR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pt-BR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pt-BR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49" y="4852374"/>
            <a:ext cx="2132302" cy="1198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35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5235" y="497692"/>
            <a:ext cx="8205538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27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19017" y="4976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DADOS DE ATENDIMENTO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4" t="40715" r="40033" b="15449"/>
          <a:stretch/>
        </p:blipFill>
        <p:spPr bwMode="auto">
          <a:xfrm>
            <a:off x="740095" y="1538423"/>
            <a:ext cx="7735818" cy="447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9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28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5486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DADOS DE ATENDIMENTO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6441985"/>
              </p:ext>
            </p:extLst>
          </p:nvPr>
        </p:nvGraphicFramePr>
        <p:xfrm>
          <a:off x="467545" y="1556792"/>
          <a:ext cx="8280918" cy="351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  <a:gridCol w="1872208"/>
                <a:gridCol w="1872207"/>
              </a:tblGrid>
              <a:tr h="65767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atic SC"/>
                        </a:rPr>
                        <a:t>RESUMO</a:t>
                      </a:r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atic SC"/>
                        </a:rPr>
                        <a:t> DE PRODUÇÃO</a:t>
                      </a:r>
                    </a:p>
                    <a:p>
                      <a:pPr algn="ctr"/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atic SC"/>
                        </a:rPr>
                        <a:t>(</a:t>
                      </a:r>
                      <a:r>
                        <a:rPr lang="pt-B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fornian FB" pitchFamily="18" charset="0"/>
                        </a:rPr>
                        <a:t>MAIO/2023</a:t>
                      </a:r>
                      <a:r>
                        <a:rPr lang="pt-B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atic SC"/>
                        </a:rPr>
                        <a:t>)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atic SC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atic SC"/>
                        </a:rPr>
                        <a:t>FECHAMENTO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atic SC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matic SC"/>
                        </a:rPr>
                        <a:t>PEC</a:t>
                      </a:r>
                      <a:endParaRPr lang="pt-B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matic SC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92848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effectLst/>
                          <a:latin typeface="Amatic SC"/>
                        </a:rPr>
                        <a:t>ATENDIMENTO INDIVIDUAL – MÉDICO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000" b="1" i="0" u="none" strike="noStrike" cap="none" dirty="0" smtClean="0">
                          <a:solidFill>
                            <a:schemeClr val="bg1"/>
                          </a:solidFill>
                          <a:latin typeface="Amatic SC"/>
                          <a:ea typeface="+mn-ea"/>
                          <a:cs typeface="+mn-cs"/>
                          <a:sym typeface="Arial"/>
                        </a:rPr>
                        <a:t>14553</a:t>
                      </a:r>
                      <a:endParaRPr lang="pt-BR" sz="2000" b="1" i="0" u="none" strike="noStrike" cap="none" dirty="0">
                        <a:solidFill>
                          <a:schemeClr val="bg1"/>
                        </a:solidFill>
                        <a:latin typeface="Amatic S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000" b="1" i="0" u="none" strike="noStrike" cap="none" dirty="0" smtClean="0">
                          <a:solidFill>
                            <a:srgbClr val="FF0000"/>
                          </a:solidFill>
                          <a:latin typeface="Amatic SC"/>
                          <a:ea typeface="+mn-ea"/>
                          <a:cs typeface="+mn-cs"/>
                          <a:sym typeface="Arial"/>
                        </a:rPr>
                        <a:t>8276</a:t>
                      </a:r>
                      <a:endParaRPr lang="pt-BR" sz="2000" b="1" i="0" u="none" strike="noStrike" cap="none" dirty="0">
                        <a:solidFill>
                          <a:srgbClr val="FF0000"/>
                        </a:solidFill>
                        <a:latin typeface="Amatic S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19929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effectLst/>
                          <a:latin typeface="Amatic SC"/>
                        </a:rPr>
                        <a:t>ATENDIMENTO INDIVIDUAL – ENFERMEIRO</a:t>
                      </a:r>
                    </a:p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effectLst/>
                        <a:latin typeface="Amatic SC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000" b="1" i="0" u="none" strike="noStrike" cap="none" dirty="0" smtClean="0">
                          <a:solidFill>
                            <a:schemeClr val="bg1"/>
                          </a:solidFill>
                          <a:latin typeface="Amatic SC"/>
                          <a:ea typeface="+mn-ea"/>
                          <a:cs typeface="+mn-cs"/>
                          <a:sym typeface="Arial"/>
                        </a:rPr>
                        <a:t>11010</a:t>
                      </a:r>
                      <a:endParaRPr lang="pt-BR" sz="2000" b="1" i="0" u="none" strike="noStrike" cap="none" dirty="0">
                        <a:solidFill>
                          <a:schemeClr val="bg1"/>
                        </a:solidFill>
                        <a:latin typeface="Amatic S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2000" b="1" i="0" u="none" strike="noStrike" cap="none" dirty="0" smtClean="0">
                          <a:solidFill>
                            <a:srgbClr val="FF0000"/>
                          </a:solidFill>
                          <a:latin typeface="Amatic SC"/>
                          <a:ea typeface="+mn-ea"/>
                          <a:cs typeface="+mn-cs"/>
                          <a:sym typeface="Arial"/>
                        </a:rPr>
                        <a:t>4119</a:t>
                      </a:r>
                      <a:endParaRPr lang="pt-BR" sz="2000" b="1" i="0" u="none" strike="noStrike" cap="none" dirty="0">
                        <a:solidFill>
                          <a:srgbClr val="FF0000"/>
                        </a:solidFill>
                        <a:latin typeface="Amatic SC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70688">
                <a:tc>
                  <a:txBody>
                    <a:bodyPr/>
                    <a:lstStyle/>
                    <a:p>
                      <a:pPr algn="ctr"/>
                      <a:endParaRPr lang="pt-BR" b="1" dirty="0" smtClean="0">
                        <a:solidFill>
                          <a:schemeClr val="tx1"/>
                        </a:solidFill>
                        <a:effectLst/>
                        <a:latin typeface="Amatic SC"/>
                      </a:endParaRPr>
                    </a:p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effectLst/>
                          <a:latin typeface="Amatic SC"/>
                        </a:rPr>
                        <a:t>PREVENTIVO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effectLst/>
                          <a:latin typeface="Amatic SC"/>
                        </a:rPr>
                        <a:t> </a:t>
                      </a:r>
                    </a:p>
                    <a:p>
                      <a:pPr algn="ctr"/>
                      <a:endParaRPr lang="pt-BR" b="1" dirty="0">
                        <a:solidFill>
                          <a:schemeClr val="tx1"/>
                        </a:solidFill>
                        <a:effectLst/>
                        <a:latin typeface="Amatic SC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Amatic SC"/>
                        </a:rPr>
                        <a:t>1337</a:t>
                      </a:r>
                      <a:endParaRPr lang="pt-BR" sz="2000" b="1" dirty="0">
                        <a:solidFill>
                          <a:schemeClr val="bg1"/>
                        </a:solidFill>
                        <a:latin typeface="Amatic SC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matic SC"/>
                        </a:rPr>
                        <a:t>558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matic SC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5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1C732D38-823A-4AAD-A5F5-1FD4D00CC3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12500" r="12500"/>
          <a:stretch>
            <a:fillRect/>
          </a:stretch>
        </p:blipFill>
        <p:spPr>
          <a:xfrm>
            <a:off x="546340" y="1052736"/>
            <a:ext cx="3949461" cy="421888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9F1C57-C9EA-4CAB-9DC7-3DDCD447BE20}"/>
              </a:ext>
            </a:extLst>
          </p:cNvPr>
          <p:cNvSpPr/>
          <p:nvPr/>
        </p:nvSpPr>
        <p:spPr>
          <a:xfrm>
            <a:off x="7295482" y="1129420"/>
            <a:ext cx="1806678" cy="634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CH" sz="135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5DC3F3-C844-4B09-880C-B9D477C2FAEC}"/>
              </a:ext>
            </a:extLst>
          </p:cNvPr>
          <p:cNvSpPr/>
          <p:nvPr/>
        </p:nvSpPr>
        <p:spPr>
          <a:xfrm>
            <a:off x="4495801" y="3833216"/>
            <a:ext cx="745586" cy="1027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CH" sz="1350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user\Desktop\dc-rodape.png">
            <a:extLst>
              <a:ext uri="{FF2B5EF4-FFF2-40B4-BE49-F238E27FC236}">
                <a16:creationId xmlns:a16="http://schemas.microsoft.com/office/drawing/2014/main" xmlns="" id="{F8F6EA0D-798B-304C-86EE-FE001E38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1791" y="188640"/>
            <a:ext cx="3472209" cy="11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xmlns="" id="{15C698CC-CBCB-39F3-E012-7E58091F1692}"/>
              </a:ext>
            </a:extLst>
          </p:cNvPr>
          <p:cNvSpPr txBox="1">
            <a:spLocks/>
          </p:cNvSpPr>
          <p:nvPr/>
        </p:nvSpPr>
        <p:spPr>
          <a:xfrm>
            <a:off x="4572000" y="2039383"/>
            <a:ext cx="4291667" cy="69135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sz="4500" dirty="0" err="1" smtClean="0">
                <a:solidFill>
                  <a:prstClr val="white"/>
                </a:solidFill>
                <a:latin typeface="Arial Rounded MT Bold" pitchFamily="34" charset="0"/>
              </a:rPr>
              <a:t>OBRIGADa</a:t>
            </a:r>
            <a:endParaRPr lang="pt-BR" sz="4500" dirty="0">
              <a:solidFill>
                <a:prstClr val="white"/>
              </a:solidFill>
              <a:latin typeface="Arial Rounded MT Bol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79912" y="33904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/>
            <a:r>
              <a:rPr lang="pt-BR" sz="1600" dirty="0" smtClean="0">
                <a:solidFill>
                  <a:prstClr val="white"/>
                </a:solidFill>
              </a:rPr>
              <a:t>Flávia Alves da Costa</a:t>
            </a:r>
          </a:p>
          <a:p>
            <a:pPr algn="ctr" defTabSz="342900"/>
            <a:r>
              <a:rPr lang="pt-BR" sz="1600" dirty="0" smtClean="0">
                <a:solidFill>
                  <a:prstClr val="white"/>
                </a:solidFill>
              </a:rPr>
              <a:t>Subsecretária de Atenção Primária </a:t>
            </a:r>
          </a:p>
          <a:p>
            <a:pPr algn="ctr" defTabSz="342900"/>
            <a:r>
              <a:rPr lang="pt-BR" sz="1600" dirty="0" smtClean="0">
                <a:solidFill>
                  <a:prstClr val="white"/>
                </a:solidFill>
              </a:rPr>
              <a:t>Secretaria Municipal de Saúde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72000" y="4797152"/>
            <a:ext cx="8640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777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3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5556" y="296545"/>
            <a:ext cx="7992888" cy="10156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accent5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SUS</a:t>
            </a:r>
          </a:p>
          <a:p>
            <a:pPr algn="ctr"/>
            <a:r>
              <a:rPr lang="pt-B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PRINCÍPIOS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910954" cy="308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573720788"/>
              </p:ext>
            </p:extLst>
          </p:nvPr>
        </p:nvGraphicFramePr>
        <p:xfrm>
          <a:off x="-673350" y="1583748"/>
          <a:ext cx="6109445" cy="407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18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4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55" y="404664"/>
            <a:ext cx="8527498" cy="46166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ATRIBUIÇÕES COMUNS AOS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PROFISSIONAIS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19675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Participar do processo de territorialização e mapeamento da área, </a:t>
            </a:r>
            <a:r>
              <a:rPr lang="pt-BR" dirty="0" smtClean="0"/>
              <a:t>identificando grupos</a:t>
            </a:r>
            <a:r>
              <a:rPr lang="pt-BR" dirty="0"/>
              <a:t>, famílias e indivíduos expostos a riscos </a:t>
            </a:r>
            <a:r>
              <a:rPr lang="pt-BR" dirty="0" smtClean="0"/>
              <a:t>e vulnerabilidades;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Cadastrar e manter atualizado o </a:t>
            </a:r>
            <a:r>
              <a:rPr lang="pt-BR" dirty="0" smtClean="0"/>
              <a:t>cadastro </a:t>
            </a:r>
            <a:r>
              <a:rPr lang="pt-BR" dirty="0"/>
              <a:t>e outros dados de saúde das famílias e dos indivíduos no </a:t>
            </a:r>
            <a:r>
              <a:rPr lang="pt-BR" dirty="0" smtClean="0"/>
              <a:t>PEC e no SISAB;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64" t="19433" r="23777" b="17894"/>
          <a:stretch/>
        </p:blipFill>
        <p:spPr bwMode="auto">
          <a:xfrm>
            <a:off x="7236296" y="1916832"/>
            <a:ext cx="1296144" cy="138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9" t="13269" r="41975" b="3845"/>
          <a:stretch/>
        </p:blipFill>
        <p:spPr bwMode="auto">
          <a:xfrm rot="740811">
            <a:off x="4463527" y="4384884"/>
            <a:ext cx="1296144" cy="181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7" t="14271" r="40685" b="6154"/>
          <a:stretch/>
        </p:blipFill>
        <p:spPr bwMode="auto">
          <a:xfrm rot="20953708">
            <a:off x="3574675" y="4403038"/>
            <a:ext cx="1344655" cy="17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5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55" y="404664"/>
            <a:ext cx="8527498" cy="46166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ATRIBUIÇÕES COMUNS AOS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PROFISSIONAIS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482265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751819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Cuidado Integral às famílias sob sua </a:t>
            </a:r>
            <a:r>
              <a:rPr lang="pt-BR" dirty="0" smtClean="0"/>
              <a:t>responsabilidade;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Participar do acolhimento dos usuários, proporcionando atendimento </a:t>
            </a:r>
            <a:r>
              <a:rPr lang="pt-BR" dirty="0" smtClean="0"/>
              <a:t>humanizado, </a:t>
            </a:r>
            <a:r>
              <a:rPr lang="pt-BR" dirty="0"/>
              <a:t>responsabilizando-se pela continuidade da atenção e viabilizando o estabelecimento do </a:t>
            </a:r>
            <a:r>
              <a:rPr lang="pt-BR" dirty="0" smtClean="0"/>
              <a:t>vínculo;</a:t>
            </a: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Registrar adequadamente as ações de saúde realizadas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(PRONTUÁRIO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FICHAS DE NOTIFICAÇÃO, FICHAS E-SUS, FECHAMENTO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Participar do gerenciamento dos insumos necessários para o adequado funcionamento da </a:t>
            </a:r>
            <a:r>
              <a:rPr lang="pt-BR" dirty="0" smtClean="0"/>
              <a:t>UBS;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Participar das reuniões da própria equipe e com outras equipes (NAI,NASF, EP, </a:t>
            </a:r>
            <a:r>
              <a:rPr lang="pt-BR" dirty="0" err="1"/>
              <a:t>etc</a:t>
            </a:r>
            <a:r>
              <a:rPr lang="pt-BR" dirty="0"/>
              <a:t>);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638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6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55" y="404664"/>
            <a:ext cx="8527498" cy="46166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ATRIBUIÇÕES COMUNS AOS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PROFISSIONAIS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5893" y="1412776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Responsabilizar-se pela população </a:t>
            </a:r>
            <a:r>
              <a:rPr lang="pt-BR" dirty="0" err="1" smtClean="0"/>
              <a:t>adscrita</a:t>
            </a:r>
            <a:r>
              <a:rPr lang="pt-BR" dirty="0" smtClean="0"/>
              <a:t>, mantendo </a:t>
            </a:r>
            <a:r>
              <a:rPr lang="pt-BR" dirty="0"/>
              <a:t>a coordenação do </a:t>
            </a:r>
            <a:r>
              <a:rPr lang="pt-BR" dirty="0" smtClean="0"/>
              <a:t>cuidado;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/>
              <a:t>Realizar </a:t>
            </a:r>
            <a:r>
              <a:rPr lang="pt-BR" dirty="0"/>
              <a:t>visitas domiciliares e atendimentos em domicílio às famílias e pessoas em residências, Instituições de Longa Permanência (ILP), abrigos, entre outros tipos de moradia existentes em seu território, de acordo com o planejamento da equipe, necessidades e prioridades </a:t>
            </a:r>
            <a:r>
              <a:rPr lang="pt-BR" dirty="0" smtClean="0"/>
              <a:t>estabelecidas;</a:t>
            </a: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880320" cy="206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57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7</a:t>
            </a:fld>
            <a:endParaRPr lang="pt-BR" dirty="0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55" y="404664"/>
            <a:ext cx="8527498" cy="46166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ATRIBUIÇÕES COMUNS AOS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PROFISSIONAIS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412776"/>
            <a:ext cx="82089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Participar das Campanhas de </a:t>
            </a:r>
            <a:r>
              <a:rPr lang="pt-BR" dirty="0" smtClean="0"/>
              <a:t>Imunização;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Realizar atendimento compartilhado com </a:t>
            </a:r>
            <a:r>
              <a:rPr lang="pt-BR" dirty="0" smtClean="0"/>
              <a:t>as </a:t>
            </a:r>
            <a:r>
              <a:rPr lang="pt-BR" dirty="0" err="1" smtClean="0"/>
              <a:t>eMULTI</a:t>
            </a:r>
            <a:r>
              <a:rPr lang="pt-BR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Planejar, gerenciar e avaliar as ações desenvolvidas pelos ACS </a:t>
            </a:r>
            <a:r>
              <a:rPr lang="pt-BR" dirty="0" smtClean="0"/>
              <a:t>em </a:t>
            </a:r>
            <a:r>
              <a:rPr lang="pt-BR" dirty="0"/>
              <a:t>conjunto com os outros membros da </a:t>
            </a:r>
            <a:r>
              <a:rPr lang="pt-BR" dirty="0" smtClean="0"/>
              <a:t>equipe;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Participar das atividades de Educação Permanente e </a:t>
            </a:r>
            <a:r>
              <a:rPr lang="pt-BR" dirty="0" smtClean="0"/>
              <a:t>Continuada;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Realizar ações de educação em saúde à população adstrita, conforme planejamento da equipe e utilizando abordagens adequadas às necessidades deste </a:t>
            </a:r>
            <a:r>
              <a:rPr lang="pt-BR" dirty="0" smtClean="0"/>
              <a:t>público.</a:t>
            </a: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60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8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6185" y="404467"/>
            <a:ext cx="8352928" cy="461665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ATRIBUIÇÕES DOS MÉDICOS DA ATENÇÃO PRIMÁRIA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6185" y="1104425"/>
            <a:ext cx="812493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Realizar consultas clínicas e procedimentos conforme protocolos do MS, SES e </a:t>
            </a:r>
            <a:r>
              <a:rPr lang="pt-BR" dirty="0" smtClean="0"/>
              <a:t>SMS;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Intercalar os atendimentos de cuidado continuado com o enfermeiro da </a:t>
            </a:r>
            <a:r>
              <a:rPr lang="pt-BR" dirty="0" smtClean="0"/>
              <a:t>equipe;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Indicar a necessidade de internação hospitalar ou domiciliar, mantendo a responsabilização pelo acompanhamento da pessoa</a:t>
            </a:r>
            <a:r>
              <a:rPr lang="pt-BR" dirty="0" smtClean="0"/>
              <a:t>;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/>
              <a:t>Encaminhar, quando necessário, usuários a outros pontos de atenção, seguindo os fluxos locais, mantendo sob sua responsabilidade o acompanhamento do plano terapêutico </a:t>
            </a:r>
            <a:r>
              <a:rPr lang="pt-BR" dirty="0" smtClean="0"/>
              <a:t>prescrito. </a:t>
            </a: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Atributos da Atenção Primária: você sabe o que é competência cultural? -  PEB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376" y="4550024"/>
            <a:ext cx="2860167" cy="1903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9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>
                <a:solidFill>
                  <a:srgbClr val="7C7F91"/>
                </a:solidFill>
              </a:rPr>
              <a:pPr/>
              <a:t>9</a:t>
            </a:fld>
            <a:endParaRPr lang="pt-BR">
              <a:solidFill>
                <a:srgbClr val="7C7F9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7564" y="646058"/>
            <a:ext cx="7848872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ATRIBUIÇÕES DOS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ENFERMEIROS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ATENÇÃO PRIMÁRIA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70080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Realizar </a:t>
            </a:r>
            <a:r>
              <a:rPr lang="pt-BR" dirty="0" smtClean="0"/>
              <a:t>consultas, </a:t>
            </a:r>
            <a:r>
              <a:rPr lang="pt-BR" dirty="0"/>
              <a:t>prescrever medicamentos </a:t>
            </a:r>
            <a:r>
              <a:rPr lang="pt-BR" dirty="0" smtClean="0"/>
              <a:t>e solicitar </a:t>
            </a:r>
            <a:r>
              <a:rPr lang="pt-BR" dirty="0"/>
              <a:t>exames, conforme protocolos do MS, SES e SMS e </a:t>
            </a:r>
            <a:r>
              <a:rPr lang="pt-BR" dirty="0" smtClean="0"/>
              <a:t>atendendo às </a:t>
            </a:r>
            <a:r>
              <a:rPr lang="pt-BR" dirty="0"/>
              <a:t>exigências dos Conselhos de </a:t>
            </a:r>
            <a:r>
              <a:rPr lang="pt-BR" dirty="0" smtClean="0"/>
              <a:t>Classe;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Realizar procedimentos de enfermagem e outras atividades necessárias, de acordo com </a:t>
            </a:r>
            <a:r>
              <a:rPr lang="pt-BR" dirty="0" smtClean="0"/>
              <a:t>sua área </a:t>
            </a:r>
            <a:r>
              <a:rPr lang="pt-BR" dirty="0"/>
              <a:t>de atuação e </a:t>
            </a:r>
            <a:r>
              <a:rPr lang="pt-BR" dirty="0" smtClean="0"/>
              <a:t>regulamentação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Atuar ativamente na sala de vacinas: gerenciamento; aplicação; </a:t>
            </a:r>
            <a:r>
              <a:rPr lang="pt-BR" dirty="0" smtClean="0"/>
              <a:t>supervisão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/>
              <a:t>Supervisionar as ações do </a:t>
            </a:r>
            <a:r>
              <a:rPr lang="pt-BR" dirty="0" smtClean="0"/>
              <a:t>técnico </a:t>
            </a:r>
            <a:r>
              <a:rPr lang="pt-BR" dirty="0"/>
              <a:t>de enfermagem e </a:t>
            </a:r>
            <a:r>
              <a:rPr lang="pt-BR" dirty="0" smtClean="0"/>
              <a:t>ACS.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11" name="AutoShape 14" descr="A complexidade do trabalho do enfermeiro na Atenção Primária à Saúde - Sou  Enfer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842163"/>
            <a:ext cx="2952750" cy="1552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74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1066</Words>
  <Application>Microsoft Office PowerPoint</Application>
  <PresentationFormat>Apresentação na tela (4:3)</PresentationFormat>
  <Paragraphs>278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Tema do Office</vt:lpstr>
      <vt:lpstr>Quickly template</vt:lpstr>
      <vt:lpstr>1_Tema do Office</vt:lpstr>
      <vt:lpstr>ATENÇÃO PRIMÁRIA À SAÚDE DE DUQUE DE CAXIAS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SMS-DAB-9</dc:creator>
  <cp:lastModifiedBy>pc</cp:lastModifiedBy>
  <cp:revision>99</cp:revision>
  <dcterms:created xsi:type="dcterms:W3CDTF">2023-06-26T13:53:59Z</dcterms:created>
  <dcterms:modified xsi:type="dcterms:W3CDTF">2023-07-11T21:14:02Z</dcterms:modified>
</cp:coreProperties>
</file>